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3" r:id="rId5"/>
    <p:sldId id="260" r:id="rId6"/>
    <p:sldId id="287" r:id="rId7"/>
    <p:sldId id="286" r:id="rId8"/>
    <p:sldId id="271" r:id="rId9"/>
    <p:sldId id="293" r:id="rId10"/>
    <p:sldId id="290" r:id="rId11"/>
    <p:sldId id="265" r:id="rId12"/>
    <p:sldId id="291" r:id="rId13"/>
    <p:sldId id="292" r:id="rId14"/>
    <p:sldId id="288" r:id="rId15"/>
    <p:sldId id="261" r:id="rId16"/>
    <p:sldId id="313" r:id="rId17"/>
    <p:sldId id="259" r:id="rId18"/>
    <p:sldId id="264" r:id="rId19"/>
    <p:sldId id="294" r:id="rId20"/>
    <p:sldId id="268" r:id="rId21"/>
    <p:sldId id="314" r:id="rId22"/>
    <p:sldId id="262" r:id="rId23"/>
    <p:sldId id="270" r:id="rId24"/>
    <p:sldId id="315" r:id="rId25"/>
    <p:sldId id="296" r:id="rId26"/>
    <p:sldId id="266" r:id="rId27"/>
    <p:sldId id="316" r:id="rId28"/>
    <p:sldId id="272" r:id="rId29"/>
    <p:sldId id="318" r:id="rId30"/>
    <p:sldId id="319" r:id="rId31"/>
    <p:sldId id="320" r:id="rId32"/>
    <p:sldId id="275" r:id="rId33"/>
    <p:sldId id="323" r:id="rId34"/>
    <p:sldId id="322" r:id="rId35"/>
    <p:sldId id="324" r:id="rId36"/>
    <p:sldId id="327" r:id="rId37"/>
    <p:sldId id="325" r:id="rId38"/>
    <p:sldId id="326" r:id="rId39"/>
    <p:sldId id="328" r:id="rId40"/>
    <p:sldId id="329" r:id="rId41"/>
    <p:sldId id="330" r:id="rId42"/>
    <p:sldId id="312" r:id="rId43"/>
    <p:sldId id="281" r:id="rId44"/>
    <p:sldId id="276" r:id="rId45"/>
    <p:sldId id="285" r:id="rId46"/>
  </p:sldIdLst>
  <p:sldSz cx="18288000" cy="10287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Hibernate" panose="02000503000000000000" charset="0"/>
      <p:regular r:id="rId52"/>
    </p:embeddedFont>
    <p:embeddedFont>
      <p:font typeface="Quicksand Bold" panose="020B0604020202020204" charset="0"/>
      <p:regular r:id="rId53"/>
    </p:embeddedFont>
    <p:embeddedFont>
      <p:font typeface="Aharoni" panose="020B0604020202020204" charset="-79"/>
      <p:bold r:id="rId54"/>
    </p:embeddedFont>
    <p:embeddedFont>
      <p:font typeface="Boulder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272D"/>
    <a:srgbClr val="F4C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75" d="100"/>
          <a:sy n="75" d="100"/>
        </p:scale>
        <p:origin x="51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7C5F3-5DD6-409E-BBA5-7A4F6D2DEF5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ACB00-BD3A-40B0-9426-6902D5950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04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54F0-F6BA-0E4F-8468-347ADA8C2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845F9-CBD3-DBB4-9E58-C4699FD20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5F6B10-A2A2-30BC-1F14-D1448ACAE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08B00-D295-0F46-9F77-CBAEC7204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ACB00-BD3A-40B0-9426-6902D5950E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8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6660-6F8E-37D7-B921-E340D24E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C918A8-3439-F79E-AFDC-7C01704D5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3E2B5C-06DA-D5D6-CC18-B1C4916A6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85069-25E6-602A-F415-B696A7072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ACB00-BD3A-40B0-9426-6902D5950E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ACB00-BD3A-40B0-9426-6902D5950E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6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F12F-C7E9-13EE-DDA6-1D0801C25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01D235-27D1-EE23-79F5-BA3A00272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CA5B2-F046-36CA-3F73-1DB8C83F0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B7046-AE7A-6136-2094-00D5C3B0A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ACB00-BD3A-40B0-9426-6902D5950E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0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852B0-AEB6-4901-1B03-D3A6CD18E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95A80-C9BD-77F5-4DA1-B39054A394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FB8FDD-84E6-A3AA-3275-F8364DF09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BB28E-C9CF-0289-D8CC-10906B9091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ACB00-BD3A-40B0-9426-6902D5950E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3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FBCCE-7CD9-F24A-F247-7DEE9C99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3D501-88CA-01CB-AF00-91E5EA0BB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1244E-E6CA-A7A2-9A59-F21EE5B30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B73D9-EC87-2E76-275F-95316934E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ACB00-BD3A-40B0-9426-6902D5950E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1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3.sv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6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5.sv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1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3.sv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3.sv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6.sv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6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3.sv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0.svg"/><Relationship Id="rId4" Type="http://schemas.openxmlformats.org/officeDocument/2006/relationships/image" Target="../media/image53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4141" y="4192933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925986" y="3321971"/>
            <a:ext cx="10436027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9"/>
              </a:lnSpc>
            </a:pPr>
            <a:r>
              <a:rPr lang="en-US" sz="5280" dirty="0">
                <a:solidFill>
                  <a:srgbClr val="FFF0B7"/>
                </a:solidFill>
                <a:latin typeface="Boulder"/>
                <a:ea typeface="Boulder"/>
                <a:cs typeface="Boulder"/>
                <a:sym typeface="Boulder"/>
              </a:rPr>
              <a:t>Sentiment Beyond Text: A Multimodal Framework for</a:t>
            </a:r>
          </a:p>
          <a:p>
            <a:pPr algn="ctr">
              <a:lnSpc>
                <a:spcPts val="5649"/>
              </a:lnSpc>
            </a:pPr>
            <a:r>
              <a:rPr lang="en-US" sz="5280" dirty="0">
                <a:solidFill>
                  <a:srgbClr val="FFF0B7"/>
                </a:solidFill>
                <a:latin typeface="Boulder"/>
                <a:ea typeface="Boulder"/>
                <a:cs typeface="Boulder"/>
                <a:sym typeface="Boulder"/>
              </a:rPr>
              <a:t>Movie Review Classification</a:t>
            </a:r>
          </a:p>
        </p:txBody>
      </p:sp>
      <p:sp>
        <p:nvSpPr>
          <p:cNvPr id="10" name="Freeform 10"/>
          <p:cNvSpPr/>
          <p:nvPr/>
        </p:nvSpPr>
        <p:spPr>
          <a:xfrm rot="-2150273">
            <a:off x="-510639" y="6615330"/>
            <a:ext cx="4822530" cy="3074363"/>
          </a:xfrm>
          <a:custGeom>
            <a:avLst/>
            <a:gdLst/>
            <a:ahLst/>
            <a:cxnLst/>
            <a:rect l="l" t="t" r="r" b="b"/>
            <a:pathLst>
              <a:path w="4822530" h="3074363">
                <a:moveTo>
                  <a:pt x="0" y="0"/>
                </a:moveTo>
                <a:lnTo>
                  <a:pt x="4822530" y="0"/>
                </a:lnTo>
                <a:lnTo>
                  <a:pt x="4822530" y="3074362"/>
                </a:lnTo>
                <a:lnTo>
                  <a:pt x="0" y="30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967796">
            <a:off x="13917677" y="5756207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4099370" h="4114800">
                <a:moveTo>
                  <a:pt x="0" y="0"/>
                </a:moveTo>
                <a:lnTo>
                  <a:pt x="4099370" y="0"/>
                </a:lnTo>
                <a:lnTo>
                  <a:pt x="409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269966">
            <a:off x="-766579" y="147706"/>
            <a:ext cx="7315200" cy="2819677"/>
          </a:xfrm>
          <a:custGeom>
            <a:avLst/>
            <a:gdLst/>
            <a:ahLst/>
            <a:cxnLst/>
            <a:rect l="l" t="t" r="r" b="b"/>
            <a:pathLst>
              <a:path w="7315200" h="2819677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397118">
            <a:off x="12134822" y="634819"/>
            <a:ext cx="6199017" cy="2650080"/>
          </a:xfrm>
          <a:custGeom>
            <a:avLst/>
            <a:gdLst/>
            <a:ahLst/>
            <a:cxnLst/>
            <a:rect l="l" t="t" r="r" b="b"/>
            <a:pathLst>
              <a:path w="6199017" h="2650080">
                <a:moveTo>
                  <a:pt x="0" y="0"/>
                </a:moveTo>
                <a:lnTo>
                  <a:pt x="6199017" y="0"/>
                </a:lnTo>
                <a:lnTo>
                  <a:pt x="6199017" y="2650080"/>
                </a:lnTo>
                <a:lnTo>
                  <a:pt x="0" y="2650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8BDB2-67B4-C333-3736-E1494513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25E7EB-4940-EB92-A131-DB8EF0312C00}"/>
              </a:ext>
            </a:extLst>
          </p:cNvPr>
          <p:cNvGrpSpPr/>
          <p:nvPr/>
        </p:nvGrpSpPr>
        <p:grpSpPr>
          <a:xfrm>
            <a:off x="399492" y="-3464241"/>
            <a:ext cx="20697110" cy="13751241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10AB9AE-522D-564D-AAA9-EAEAE789ED08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BC2FC01-867D-6354-8AF9-5065AF2CE7AC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0822A00-A344-5B84-1066-FABE048A266E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33C53F3-950D-034A-F063-A965C4EF5771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2F8527C-970B-1B42-1B7E-8CF3B84FB5E3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27172C1-31BC-F2AF-879B-E66A05D840CA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D6CEF36-6221-A783-650B-CFE7D24DD380}"/>
              </a:ext>
            </a:extLst>
          </p:cNvPr>
          <p:cNvGrpSpPr/>
          <p:nvPr/>
        </p:nvGrpSpPr>
        <p:grpSpPr>
          <a:xfrm>
            <a:off x="1295400" y="3400405"/>
            <a:ext cx="7485679" cy="5857895"/>
            <a:chOff x="0" y="0"/>
            <a:chExt cx="1881724" cy="1504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861B5B2-5D88-C4EF-39FC-D5E9E85FBBCB}"/>
                </a:ext>
              </a:extLst>
            </p:cNvPr>
            <p:cNvSpPr/>
            <p:nvPr/>
          </p:nvSpPr>
          <p:spPr>
            <a:xfrm>
              <a:off x="0" y="0"/>
              <a:ext cx="1881724" cy="15047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75A8AD7-01D6-AAC7-9564-DEB5A75D1DC0}"/>
                </a:ext>
              </a:extLst>
            </p:cNvPr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442CF57-66AB-075D-144B-9C10DA4CBC21}"/>
              </a:ext>
            </a:extLst>
          </p:cNvPr>
          <p:cNvGrpSpPr/>
          <p:nvPr/>
        </p:nvGrpSpPr>
        <p:grpSpPr>
          <a:xfrm>
            <a:off x="9506921" y="3400405"/>
            <a:ext cx="7638080" cy="5857895"/>
            <a:chOff x="0" y="-38100"/>
            <a:chExt cx="2011676" cy="154282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2079FA2-FB3A-421C-7D76-0B682F4C554D}"/>
                </a:ext>
              </a:extLst>
            </p:cNvPr>
            <p:cNvSpPr/>
            <p:nvPr/>
          </p:nvSpPr>
          <p:spPr>
            <a:xfrm>
              <a:off x="0" y="-38100"/>
              <a:ext cx="2011676" cy="15428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DACBE99-D21E-89AD-D562-605FC552EA32}"/>
                </a:ext>
              </a:extLst>
            </p:cNvPr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D986C4E2-CE4D-03A3-7C2E-6DCEA058B66C}"/>
              </a:ext>
            </a:extLst>
          </p:cNvPr>
          <p:cNvSpPr/>
          <p:nvPr/>
        </p:nvSpPr>
        <p:spPr>
          <a:xfrm rot="-7322668">
            <a:off x="15009063" y="-274377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0" y="0"/>
                </a:moveTo>
                <a:lnTo>
                  <a:pt x="3284676" y="0"/>
                </a:lnTo>
                <a:lnTo>
                  <a:pt x="3284676" y="3412650"/>
                </a:lnTo>
                <a:lnTo>
                  <a:pt x="0" y="341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49A769B-7A11-E2D0-D697-A97286786829}"/>
              </a:ext>
            </a:extLst>
          </p:cNvPr>
          <p:cNvSpPr txBox="1"/>
          <p:nvPr/>
        </p:nvSpPr>
        <p:spPr>
          <a:xfrm>
            <a:off x="4984734" y="737453"/>
            <a:ext cx="7102916" cy="211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Literature Review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3D3A935-3BF5-559C-E3D6-672B6308906A}"/>
              </a:ext>
            </a:extLst>
          </p:cNvPr>
          <p:cNvSpPr txBox="1"/>
          <p:nvPr/>
        </p:nvSpPr>
        <p:spPr>
          <a:xfrm>
            <a:off x="10429197" y="4801185"/>
            <a:ext cx="6129358" cy="216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Benchmarked </a:t>
            </a: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statistical classifiers against deep learning. Found that optimized SVM achieved the highest accuracy (77.5%), significantly outperforming the deep learning baseline (58.6%).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0B5CF47-F7E7-EA7C-E9C6-265C81BDB241}"/>
              </a:ext>
            </a:extLst>
          </p:cNvPr>
          <p:cNvSpPr txBox="1"/>
          <p:nvPr/>
        </p:nvSpPr>
        <p:spPr>
          <a:xfrm>
            <a:off x="10429197" y="8369257"/>
            <a:ext cx="6563403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MNB, SVM , Deep Learning Baseline</a:t>
            </a:r>
            <a:endParaRPr lang="en-US" sz="2400" dirty="0">
              <a:solidFill>
                <a:srgbClr val="FFF5DF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37C09E2-3047-DD9F-1EB3-2835422E8767}"/>
              </a:ext>
            </a:extLst>
          </p:cNvPr>
          <p:cNvSpPr txBox="1"/>
          <p:nvPr/>
        </p:nvSpPr>
        <p:spPr>
          <a:xfrm>
            <a:off x="399492" y="3886627"/>
            <a:ext cx="3658729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 smtClean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Title</a:t>
            </a:r>
            <a:endParaRPr lang="en-US" sz="3600" dirty="0">
              <a:solidFill>
                <a:srgbClr val="C1272D"/>
              </a:solidFill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017B940-71CD-B77B-CD49-28504A99E50F}"/>
              </a:ext>
            </a:extLst>
          </p:cNvPr>
          <p:cNvSpPr txBox="1"/>
          <p:nvPr/>
        </p:nvSpPr>
        <p:spPr>
          <a:xfrm>
            <a:off x="9518605" y="3903951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Work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417E77B6-BFA9-308C-C3D4-069AA014E700}"/>
              </a:ext>
            </a:extLst>
          </p:cNvPr>
          <p:cNvSpPr/>
          <p:nvPr/>
        </p:nvSpPr>
        <p:spPr>
          <a:xfrm rot="7320000" flipH="1">
            <a:off x="-6118" y="-274824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3284676" y="0"/>
                </a:moveTo>
                <a:lnTo>
                  <a:pt x="0" y="0"/>
                </a:lnTo>
                <a:lnTo>
                  <a:pt x="0" y="3412650"/>
                </a:lnTo>
                <a:lnTo>
                  <a:pt x="3284676" y="3412650"/>
                </a:lnTo>
                <a:lnTo>
                  <a:pt x="32846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B969FD94-F149-E6DF-4DE3-405FB6A7CBBB}"/>
              </a:ext>
            </a:extLst>
          </p:cNvPr>
          <p:cNvSpPr txBox="1"/>
          <p:nvPr/>
        </p:nvSpPr>
        <p:spPr>
          <a:xfrm>
            <a:off x="9586047" y="7670066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DAFD8-313B-8350-6DDD-F0A89F598A84}"/>
              </a:ext>
            </a:extLst>
          </p:cNvPr>
          <p:cNvSpPr txBox="1"/>
          <p:nvPr/>
        </p:nvSpPr>
        <p:spPr>
          <a:xfrm>
            <a:off x="281399" y="5882892"/>
            <a:ext cx="4768563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Author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28850E-631B-D359-ED39-8AB9F8800F54}"/>
              </a:ext>
            </a:extLst>
          </p:cNvPr>
          <p:cNvSpPr txBox="1"/>
          <p:nvPr/>
        </p:nvSpPr>
        <p:spPr>
          <a:xfrm>
            <a:off x="1448153" y="7227531"/>
            <a:ext cx="3796899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5350"/>
              </a:lnSpc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Dataset Used: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5370B9-B0FB-92BE-D02E-0A5696C2F542}"/>
              </a:ext>
            </a:extLst>
          </p:cNvPr>
          <p:cNvSpPr txBox="1"/>
          <p:nvPr/>
        </p:nvSpPr>
        <p:spPr>
          <a:xfrm>
            <a:off x="2081172" y="4489124"/>
            <a:ext cx="6278590" cy="1819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Comparative analysis of rotten tomatoes movie reviews</a:t>
            </a:r>
          </a:p>
          <a:p>
            <a:pPr>
              <a:lnSpc>
                <a:spcPts val="3360"/>
              </a:lnSpc>
            </a:pPr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using sentiment </a:t>
            </a:r>
            <a:r>
              <a:rPr lang="en-US" sz="2400" dirty="0" smtClean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analysis [2022]</a:t>
            </a:r>
            <a:endParaRPr lang="en-US" sz="2400" dirty="0">
              <a:solidFill>
                <a:schemeClr val="accent2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  <a:p>
            <a:pPr>
              <a:lnSpc>
                <a:spcPts val="3360"/>
              </a:lnSpc>
            </a:pPr>
            <a:endParaRPr lang="en-US" sz="2400" dirty="0">
              <a:solidFill>
                <a:schemeClr val="accent2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D1F06C-ACEB-0512-93C4-A71AE50DB878}"/>
              </a:ext>
            </a:extLst>
          </p:cNvPr>
          <p:cNvSpPr txBox="1"/>
          <p:nvPr/>
        </p:nvSpPr>
        <p:spPr>
          <a:xfrm>
            <a:off x="2076899" y="6746731"/>
            <a:ext cx="11122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Soni et al.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867553-9F3C-B675-0105-B4081F5A882C}"/>
              </a:ext>
            </a:extLst>
          </p:cNvPr>
          <p:cNvSpPr txBox="1"/>
          <p:nvPr/>
        </p:nvSpPr>
        <p:spPr>
          <a:xfrm>
            <a:off x="2089599" y="8072726"/>
            <a:ext cx="5926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Rotten Tomatoes</a:t>
            </a:r>
          </a:p>
        </p:txBody>
      </p:sp>
    </p:spTree>
    <p:extLst>
      <p:ext uri="{BB962C8B-B14F-4D97-AF65-F5344CB8AC3E}">
        <p14:creationId xmlns:p14="http://schemas.microsoft.com/office/powerpoint/2010/main" val="135807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9492" y="-3464241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295400" y="3400405"/>
            <a:ext cx="7485679" cy="5857895"/>
            <a:chOff x="0" y="0"/>
            <a:chExt cx="1881724" cy="1504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81724" cy="15047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06921" y="3400405"/>
            <a:ext cx="7638080" cy="5857895"/>
            <a:chOff x="0" y="-38100"/>
            <a:chExt cx="2011676" cy="1542820"/>
          </a:xfrm>
        </p:grpSpPr>
        <p:sp>
          <p:nvSpPr>
            <p:cNvPr id="13" name="Freeform 13"/>
            <p:cNvSpPr/>
            <p:nvPr/>
          </p:nvSpPr>
          <p:spPr>
            <a:xfrm>
              <a:off x="0" y="-38100"/>
              <a:ext cx="2011676" cy="15428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7322668">
            <a:off x="15009063" y="-274377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0" y="0"/>
                </a:moveTo>
                <a:lnTo>
                  <a:pt x="3284676" y="0"/>
                </a:lnTo>
                <a:lnTo>
                  <a:pt x="3284676" y="3412650"/>
                </a:lnTo>
                <a:lnTo>
                  <a:pt x="0" y="341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984734" y="737453"/>
            <a:ext cx="7102916" cy="211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Literature Review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29197" y="4593692"/>
            <a:ext cx="6129358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C</a:t>
            </a:r>
            <a:r>
              <a:rPr lang="en-US" sz="2400" dirty="0" smtClean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ompares </a:t>
            </a: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lexicon-based (VADER) and deep learning (LSTM) approaches for sentiment analysis. </a:t>
            </a:r>
            <a:r>
              <a:rPr lang="en-US" sz="2400" dirty="0" smtClean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LSTM </a:t>
            </a: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achieved 87.12% accuracy and an F1-score of 0.90, outperforming VADER’s 70.00% accuracy and 0.74 F1-score.</a:t>
            </a:r>
          </a:p>
          <a:p>
            <a:pPr algn="l">
              <a:lnSpc>
                <a:spcPts val="3360"/>
              </a:lnSpc>
            </a:pPr>
            <a:endParaRPr lang="en-US" sz="2400" dirty="0">
              <a:solidFill>
                <a:srgbClr val="FFF5DF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29197" y="8355258"/>
            <a:ext cx="5651227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VADER, LSTM (with GloVe embeddings)</a:t>
            </a:r>
          </a:p>
          <a:p>
            <a:pPr algn="l">
              <a:lnSpc>
                <a:spcPts val="3360"/>
              </a:lnSpc>
            </a:pPr>
            <a:endParaRPr lang="en-US" sz="2400" dirty="0">
              <a:solidFill>
                <a:srgbClr val="FFF5DF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99492" y="3886627"/>
            <a:ext cx="3658729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 smtClean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Title</a:t>
            </a:r>
            <a:endParaRPr lang="en-US" sz="3600" dirty="0">
              <a:solidFill>
                <a:srgbClr val="C1272D"/>
              </a:solidFill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518605" y="3903951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Work</a:t>
            </a:r>
          </a:p>
        </p:txBody>
      </p:sp>
      <p:sp>
        <p:nvSpPr>
          <p:cNvPr id="25" name="Freeform 25"/>
          <p:cNvSpPr/>
          <p:nvPr/>
        </p:nvSpPr>
        <p:spPr>
          <a:xfrm rot="7320000" flipH="1">
            <a:off x="-6118" y="-274824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3284676" y="0"/>
                </a:moveTo>
                <a:lnTo>
                  <a:pt x="0" y="0"/>
                </a:lnTo>
                <a:lnTo>
                  <a:pt x="0" y="3412650"/>
                </a:lnTo>
                <a:lnTo>
                  <a:pt x="3284676" y="3412650"/>
                </a:lnTo>
                <a:lnTo>
                  <a:pt x="32846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EDCBBD86-7DE8-A12A-084A-783559142F5A}"/>
              </a:ext>
            </a:extLst>
          </p:cNvPr>
          <p:cNvSpPr txBox="1"/>
          <p:nvPr/>
        </p:nvSpPr>
        <p:spPr>
          <a:xfrm>
            <a:off x="9586047" y="7670066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CBF48B-E699-8B99-7301-83547F09C5D2}"/>
              </a:ext>
            </a:extLst>
          </p:cNvPr>
          <p:cNvSpPr txBox="1"/>
          <p:nvPr/>
        </p:nvSpPr>
        <p:spPr>
          <a:xfrm>
            <a:off x="281057" y="6253806"/>
            <a:ext cx="4768563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Author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E354E0-CC86-881A-38D6-C9A1061A0F42}"/>
              </a:ext>
            </a:extLst>
          </p:cNvPr>
          <p:cNvSpPr txBox="1"/>
          <p:nvPr/>
        </p:nvSpPr>
        <p:spPr>
          <a:xfrm>
            <a:off x="1483278" y="7521931"/>
            <a:ext cx="3796899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5350"/>
              </a:lnSpc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Dataset Used: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DE1999-5022-95D2-378A-DF5B35D2A5BE}"/>
              </a:ext>
            </a:extLst>
          </p:cNvPr>
          <p:cNvSpPr txBox="1"/>
          <p:nvPr/>
        </p:nvSpPr>
        <p:spPr>
          <a:xfrm>
            <a:off x="2069449" y="4483074"/>
            <a:ext cx="6278590" cy="1819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Understanding viewer opinions: Sentiment analysis on</a:t>
            </a:r>
          </a:p>
          <a:p>
            <a:pPr>
              <a:lnSpc>
                <a:spcPts val="3360"/>
              </a:lnSpc>
            </a:pPr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movie review using vader and lstm </a:t>
            </a:r>
            <a:r>
              <a:rPr lang="en-US" sz="2400" dirty="0" smtClean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model [2024]</a:t>
            </a:r>
            <a:endParaRPr lang="en-US" sz="2400" dirty="0">
              <a:solidFill>
                <a:schemeClr val="accent2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9B5F45-8CDB-EE0F-53F6-F910C306B9B4}"/>
              </a:ext>
            </a:extLst>
          </p:cNvPr>
          <p:cNvSpPr txBox="1"/>
          <p:nvPr/>
        </p:nvSpPr>
        <p:spPr>
          <a:xfrm>
            <a:off x="2045765" y="7022763"/>
            <a:ext cx="630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A. D. Azahree and N. Alias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905DF9-D06E-1E32-4E4F-ACC478B21687}"/>
              </a:ext>
            </a:extLst>
          </p:cNvPr>
          <p:cNvSpPr txBox="1"/>
          <p:nvPr/>
        </p:nvSpPr>
        <p:spPr>
          <a:xfrm>
            <a:off x="2071165" y="8309050"/>
            <a:ext cx="4804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IMDb 50,000 Movie Reviews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CBB18-FEDA-C73C-2EC0-0DCB76F2F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95D51D-752F-6F4E-B217-CC854FF33CCF}"/>
              </a:ext>
            </a:extLst>
          </p:cNvPr>
          <p:cNvGrpSpPr/>
          <p:nvPr/>
        </p:nvGrpSpPr>
        <p:grpSpPr>
          <a:xfrm>
            <a:off x="399492" y="-3464241"/>
            <a:ext cx="20697110" cy="13751241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5F58129-2737-B216-0149-28A1F10FC3F5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4B987B3-8EB1-B403-631A-D1229F96EC13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D63F35B-C754-20D9-3912-A26C42779391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B2D4692-8902-1DE6-CC83-E4B2946599BB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D97B3C-A8F0-BCE7-316A-31E8FA6886E0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D0361C-A3A2-1087-98EA-8DCDF939626C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7B1BDF5-BC29-FA08-B496-AB93008423E2}"/>
              </a:ext>
            </a:extLst>
          </p:cNvPr>
          <p:cNvGrpSpPr/>
          <p:nvPr/>
        </p:nvGrpSpPr>
        <p:grpSpPr>
          <a:xfrm>
            <a:off x="1295400" y="3400405"/>
            <a:ext cx="7485679" cy="5857895"/>
            <a:chOff x="0" y="0"/>
            <a:chExt cx="1881724" cy="1504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2AC075E-3240-9F9A-F494-557EC07EDC4A}"/>
                </a:ext>
              </a:extLst>
            </p:cNvPr>
            <p:cNvSpPr/>
            <p:nvPr/>
          </p:nvSpPr>
          <p:spPr>
            <a:xfrm>
              <a:off x="0" y="0"/>
              <a:ext cx="1881724" cy="15047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C677196-0B9F-94F4-FDA6-9F1A42780A8A}"/>
                </a:ext>
              </a:extLst>
            </p:cNvPr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0D9B517-7BA7-A6E6-AC97-E105E161DD95}"/>
              </a:ext>
            </a:extLst>
          </p:cNvPr>
          <p:cNvGrpSpPr/>
          <p:nvPr/>
        </p:nvGrpSpPr>
        <p:grpSpPr>
          <a:xfrm>
            <a:off x="9506921" y="3400405"/>
            <a:ext cx="7638080" cy="5857895"/>
            <a:chOff x="0" y="-38100"/>
            <a:chExt cx="2011676" cy="154282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EA9FBD0-F61F-2BAD-DBB4-7C1D9F73C0A4}"/>
                </a:ext>
              </a:extLst>
            </p:cNvPr>
            <p:cNvSpPr/>
            <p:nvPr/>
          </p:nvSpPr>
          <p:spPr>
            <a:xfrm>
              <a:off x="0" y="-38100"/>
              <a:ext cx="2011676" cy="15428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8E64708-168A-E85E-47A5-E95F7ED44A4C}"/>
                </a:ext>
              </a:extLst>
            </p:cNvPr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64412712-D877-C134-4084-ABE64725CFCD}"/>
              </a:ext>
            </a:extLst>
          </p:cNvPr>
          <p:cNvSpPr/>
          <p:nvPr/>
        </p:nvSpPr>
        <p:spPr>
          <a:xfrm rot="-7322668">
            <a:off x="15009063" y="-274377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0" y="0"/>
                </a:moveTo>
                <a:lnTo>
                  <a:pt x="3284676" y="0"/>
                </a:lnTo>
                <a:lnTo>
                  <a:pt x="3284676" y="3412650"/>
                </a:lnTo>
                <a:lnTo>
                  <a:pt x="0" y="341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3712328-842F-0632-AD88-AF69FD897876}"/>
              </a:ext>
            </a:extLst>
          </p:cNvPr>
          <p:cNvSpPr txBox="1"/>
          <p:nvPr/>
        </p:nvSpPr>
        <p:spPr>
          <a:xfrm>
            <a:off x="4984734" y="737453"/>
            <a:ext cx="7102916" cy="211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Literature Review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00DA8B6-E090-9D1D-41C2-C57DF6DA43FE}"/>
              </a:ext>
            </a:extLst>
          </p:cNvPr>
          <p:cNvSpPr txBox="1"/>
          <p:nvPr/>
        </p:nvSpPr>
        <p:spPr>
          <a:xfrm>
            <a:off x="10429197" y="4593692"/>
            <a:ext cx="6129358" cy="216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Applied Word2Vec embeddings with an LSTM classifier to handle large-scale text data. The model achieved 92.65% accuracy, demonstrating strong generalization capabilities.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A812494-859F-5A31-9899-E7BF71BF376C}"/>
              </a:ext>
            </a:extLst>
          </p:cNvPr>
          <p:cNvSpPr txBox="1"/>
          <p:nvPr/>
        </p:nvSpPr>
        <p:spPr>
          <a:xfrm>
            <a:off x="10429197" y="8259975"/>
            <a:ext cx="5651227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it-IT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LSTM (with Word2Vec embeddings)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6D22B74-AE22-B518-F15F-710162C6D815}"/>
              </a:ext>
            </a:extLst>
          </p:cNvPr>
          <p:cNvSpPr txBox="1"/>
          <p:nvPr/>
        </p:nvSpPr>
        <p:spPr>
          <a:xfrm>
            <a:off x="399492" y="3886627"/>
            <a:ext cx="3658729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Title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8CA50CA-DEB4-D221-609F-53932348080E}"/>
              </a:ext>
            </a:extLst>
          </p:cNvPr>
          <p:cNvSpPr txBox="1"/>
          <p:nvPr/>
        </p:nvSpPr>
        <p:spPr>
          <a:xfrm>
            <a:off x="9518605" y="3903951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Work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E910205-3BD4-12E1-E47B-8394BDF8D8F9}"/>
              </a:ext>
            </a:extLst>
          </p:cNvPr>
          <p:cNvSpPr/>
          <p:nvPr/>
        </p:nvSpPr>
        <p:spPr>
          <a:xfrm rot="7320000" flipH="1">
            <a:off x="-6118" y="-274824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3284676" y="0"/>
                </a:moveTo>
                <a:lnTo>
                  <a:pt x="0" y="0"/>
                </a:lnTo>
                <a:lnTo>
                  <a:pt x="0" y="3412650"/>
                </a:lnTo>
                <a:lnTo>
                  <a:pt x="3284676" y="3412650"/>
                </a:lnTo>
                <a:lnTo>
                  <a:pt x="32846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CCA4E45B-D325-30ED-D3FC-800DF5FAC8B7}"/>
              </a:ext>
            </a:extLst>
          </p:cNvPr>
          <p:cNvSpPr txBox="1"/>
          <p:nvPr/>
        </p:nvSpPr>
        <p:spPr>
          <a:xfrm>
            <a:off x="9505200" y="7507064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 smtClean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Model</a:t>
            </a:r>
            <a:endParaRPr lang="en-US" sz="3600" dirty="0">
              <a:solidFill>
                <a:srgbClr val="E9BB6D"/>
              </a:solidFill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AC1BAF-1D36-66B2-D70E-56E59DAC2DEA}"/>
              </a:ext>
            </a:extLst>
          </p:cNvPr>
          <p:cNvSpPr txBox="1"/>
          <p:nvPr/>
        </p:nvSpPr>
        <p:spPr>
          <a:xfrm>
            <a:off x="295076" y="6255190"/>
            <a:ext cx="4768563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Author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CE2BF7-3C76-8ECE-63C7-DFBB80F4620B}"/>
              </a:ext>
            </a:extLst>
          </p:cNvPr>
          <p:cNvSpPr txBox="1"/>
          <p:nvPr/>
        </p:nvSpPr>
        <p:spPr>
          <a:xfrm>
            <a:off x="1460186" y="7313153"/>
            <a:ext cx="3796899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5350"/>
              </a:lnSpc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Dataset Used: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F2FCAE-5A9C-1E23-59B0-7DB28F2E5653}"/>
              </a:ext>
            </a:extLst>
          </p:cNvPr>
          <p:cNvSpPr txBox="1"/>
          <p:nvPr/>
        </p:nvSpPr>
        <p:spPr>
          <a:xfrm>
            <a:off x="2069448" y="4760282"/>
            <a:ext cx="6617351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Sentiment analysis of imdb movie reviews based on </a:t>
            </a:r>
            <a:r>
              <a:rPr lang="en-US" sz="2400" dirty="0" smtClean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lstm [2025]</a:t>
            </a:r>
            <a:endParaRPr lang="en-US" sz="2400" dirty="0">
              <a:solidFill>
                <a:schemeClr val="accent2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33757D-98A9-9DFF-F6C1-478A35FA5AEE}"/>
              </a:ext>
            </a:extLst>
          </p:cNvPr>
          <p:cNvSpPr txBox="1"/>
          <p:nvPr/>
        </p:nvSpPr>
        <p:spPr>
          <a:xfrm>
            <a:off x="2069448" y="6896639"/>
            <a:ext cx="5574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Lu et al.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499" y="8119896"/>
            <a:ext cx="4901609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2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EAB48-6BEC-FBBF-482E-83CCF072F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BD7AE84-C83D-0B4E-CEA8-63F3DF46CA67}"/>
              </a:ext>
            </a:extLst>
          </p:cNvPr>
          <p:cNvGrpSpPr/>
          <p:nvPr/>
        </p:nvGrpSpPr>
        <p:grpSpPr>
          <a:xfrm>
            <a:off x="399492" y="-3464241"/>
            <a:ext cx="20697110" cy="13751241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649E85-CD5E-7038-8561-727E128083F7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B39F7B5-31F3-F3EC-BFEF-363C033A637E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F764A5B-B1F7-91BA-F6A5-633F7646E8B2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801F4CA-131A-496A-C282-9B5AE5C0393C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BAA671C-CFEA-D821-4848-2394A4CE12B6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0C716D9-4717-D9EC-8CB2-BF4395AFC5A0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BD3EA68-8821-2925-47A5-B1CEB29F5A6B}"/>
              </a:ext>
            </a:extLst>
          </p:cNvPr>
          <p:cNvGrpSpPr/>
          <p:nvPr/>
        </p:nvGrpSpPr>
        <p:grpSpPr>
          <a:xfrm>
            <a:off x="1295400" y="3400405"/>
            <a:ext cx="7485679" cy="5857895"/>
            <a:chOff x="0" y="0"/>
            <a:chExt cx="1881724" cy="1504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0BA1327-A39A-5784-4008-D5F88FEA14E7}"/>
                </a:ext>
              </a:extLst>
            </p:cNvPr>
            <p:cNvSpPr/>
            <p:nvPr/>
          </p:nvSpPr>
          <p:spPr>
            <a:xfrm>
              <a:off x="0" y="0"/>
              <a:ext cx="1881724" cy="15047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D08AB95-3CF3-ED53-B108-C5C23BF26B69}"/>
                </a:ext>
              </a:extLst>
            </p:cNvPr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74A6CDA-3398-67AF-95BA-988050B257D3}"/>
              </a:ext>
            </a:extLst>
          </p:cNvPr>
          <p:cNvGrpSpPr/>
          <p:nvPr/>
        </p:nvGrpSpPr>
        <p:grpSpPr>
          <a:xfrm>
            <a:off x="9506921" y="3400405"/>
            <a:ext cx="7638080" cy="5857895"/>
            <a:chOff x="0" y="-38100"/>
            <a:chExt cx="2011676" cy="154282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8CC5971-0CD5-19AD-61EC-A994A3D6CF8A}"/>
                </a:ext>
              </a:extLst>
            </p:cNvPr>
            <p:cNvSpPr/>
            <p:nvPr/>
          </p:nvSpPr>
          <p:spPr>
            <a:xfrm>
              <a:off x="0" y="-38100"/>
              <a:ext cx="2011676" cy="15428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EF0117C-0237-E251-723C-DF5E54399BA3}"/>
                </a:ext>
              </a:extLst>
            </p:cNvPr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9161F1B6-DF2F-91CE-FE5F-41D522BF305C}"/>
              </a:ext>
            </a:extLst>
          </p:cNvPr>
          <p:cNvSpPr/>
          <p:nvPr/>
        </p:nvSpPr>
        <p:spPr>
          <a:xfrm rot="-7322668">
            <a:off x="15009063" y="-274377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0" y="0"/>
                </a:moveTo>
                <a:lnTo>
                  <a:pt x="3284676" y="0"/>
                </a:lnTo>
                <a:lnTo>
                  <a:pt x="3284676" y="3412650"/>
                </a:lnTo>
                <a:lnTo>
                  <a:pt x="0" y="341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4F0E3CA-E449-B80A-B70E-284AFA895CB5}"/>
              </a:ext>
            </a:extLst>
          </p:cNvPr>
          <p:cNvSpPr txBox="1"/>
          <p:nvPr/>
        </p:nvSpPr>
        <p:spPr>
          <a:xfrm>
            <a:off x="4984734" y="737453"/>
            <a:ext cx="7102916" cy="211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Literature Review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E767196-8A39-F481-B58F-F5A6CF880EFB}"/>
              </a:ext>
            </a:extLst>
          </p:cNvPr>
          <p:cNvSpPr txBox="1"/>
          <p:nvPr/>
        </p:nvSpPr>
        <p:spPr>
          <a:xfrm>
            <a:off x="10429196" y="4593692"/>
            <a:ext cx="6563403" cy="216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Explored a three-class sentiment problem. The hybrid model achieved only ≈65% accuracy, highlighting the difficulty of classifying non-binary sentiment compared to binary tasks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1683C00-C24A-75E3-5D2A-F2A23F296040}"/>
              </a:ext>
            </a:extLst>
          </p:cNvPr>
          <p:cNvSpPr txBox="1"/>
          <p:nvPr/>
        </p:nvSpPr>
        <p:spPr>
          <a:xfrm>
            <a:off x="10459394" y="8233311"/>
            <a:ext cx="6715804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Hybrid BERT + BiLSTM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958F097-1494-13A4-5DB9-BE4E0282ADDD}"/>
              </a:ext>
            </a:extLst>
          </p:cNvPr>
          <p:cNvSpPr txBox="1"/>
          <p:nvPr/>
        </p:nvSpPr>
        <p:spPr>
          <a:xfrm>
            <a:off x="399492" y="3886627"/>
            <a:ext cx="3658729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Title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7654F75-3C8E-CD6E-D26A-E81DDB88A931}"/>
              </a:ext>
            </a:extLst>
          </p:cNvPr>
          <p:cNvSpPr txBox="1"/>
          <p:nvPr/>
        </p:nvSpPr>
        <p:spPr>
          <a:xfrm>
            <a:off x="9518605" y="3903951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Work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D46B5A2C-BF0E-D8D4-4F5C-BF27A0E64560}"/>
              </a:ext>
            </a:extLst>
          </p:cNvPr>
          <p:cNvSpPr/>
          <p:nvPr/>
        </p:nvSpPr>
        <p:spPr>
          <a:xfrm rot="7320000" flipH="1">
            <a:off x="-6118" y="-274824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3284676" y="0"/>
                </a:moveTo>
                <a:lnTo>
                  <a:pt x="0" y="0"/>
                </a:lnTo>
                <a:lnTo>
                  <a:pt x="0" y="3412650"/>
                </a:lnTo>
                <a:lnTo>
                  <a:pt x="3284676" y="3412650"/>
                </a:lnTo>
                <a:lnTo>
                  <a:pt x="32846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EF231EDD-7114-E142-15C7-D8EBE825EE9B}"/>
              </a:ext>
            </a:extLst>
          </p:cNvPr>
          <p:cNvSpPr txBox="1"/>
          <p:nvPr/>
        </p:nvSpPr>
        <p:spPr>
          <a:xfrm>
            <a:off x="9571688" y="7566129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0B1551-CB96-4061-7DB2-4965000CC1F6}"/>
              </a:ext>
            </a:extLst>
          </p:cNvPr>
          <p:cNvSpPr txBox="1"/>
          <p:nvPr/>
        </p:nvSpPr>
        <p:spPr>
          <a:xfrm>
            <a:off x="281399" y="5882892"/>
            <a:ext cx="4768563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Author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8993F8-F2BC-DA35-794E-B32E8E94FA7E}"/>
              </a:ext>
            </a:extLst>
          </p:cNvPr>
          <p:cNvSpPr txBox="1"/>
          <p:nvPr/>
        </p:nvSpPr>
        <p:spPr>
          <a:xfrm>
            <a:off x="1448153" y="7227531"/>
            <a:ext cx="3796899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5350"/>
              </a:lnSpc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Dataset Used: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CD2750-8E95-02F8-CEC8-B2D40139FE73}"/>
              </a:ext>
            </a:extLst>
          </p:cNvPr>
          <p:cNvSpPr txBox="1"/>
          <p:nvPr/>
        </p:nvSpPr>
        <p:spPr>
          <a:xfrm>
            <a:off x="2069449" y="4483074"/>
            <a:ext cx="6278590" cy="138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Bert + bilstm</a:t>
            </a:r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: </a:t>
            </a:r>
            <a:r>
              <a:rPr lang="en-US" sz="2400" dirty="0" smtClean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Boosting performance in movie review sentiment classification [2025]</a:t>
            </a:r>
            <a:endParaRPr lang="en-US" sz="2400" dirty="0">
              <a:solidFill>
                <a:schemeClr val="accent2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6548EC-3A4F-6DF6-08ED-8B90A621439E}"/>
              </a:ext>
            </a:extLst>
          </p:cNvPr>
          <p:cNvSpPr txBox="1"/>
          <p:nvPr/>
        </p:nvSpPr>
        <p:spPr>
          <a:xfrm>
            <a:off x="2045765" y="6613971"/>
            <a:ext cx="453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Rongjun Gao</a:t>
            </a:r>
            <a:endParaRPr lang="en-US" sz="24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BC3023-45C2-6F2F-8C91-186F681C7A71}"/>
              </a:ext>
            </a:extLst>
          </p:cNvPr>
          <p:cNvSpPr txBox="1"/>
          <p:nvPr/>
        </p:nvSpPr>
        <p:spPr>
          <a:xfrm>
            <a:off x="2074286" y="8052448"/>
            <a:ext cx="6281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Kaggle IMDb </a:t>
            </a:r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 (~35,000 reviews)</a:t>
            </a:r>
          </a:p>
        </p:txBody>
      </p:sp>
    </p:spTree>
    <p:extLst>
      <p:ext uri="{BB962C8B-B14F-4D97-AF65-F5344CB8AC3E}">
        <p14:creationId xmlns:p14="http://schemas.microsoft.com/office/powerpoint/2010/main" val="64735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8C170-96ED-9D75-30A9-34F48B05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07C22F-2EDD-0FD2-DC66-324DB5CFBDD9}"/>
              </a:ext>
            </a:extLst>
          </p:cNvPr>
          <p:cNvGrpSpPr/>
          <p:nvPr/>
        </p:nvGrpSpPr>
        <p:grpSpPr>
          <a:xfrm>
            <a:off x="399492" y="-3475216"/>
            <a:ext cx="20697110" cy="13751241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1EBAA0-23A0-E8FB-D02D-6A4E695E85F7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5A2E560-E582-C87A-0235-A8AB6A15B564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87D82F1-92E7-E361-591B-2186307986D5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FFCF02-AD68-2EA5-3019-175F9E18E8E9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5AD596-12DA-17A4-73D8-51DDCD8EEA4F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55F40D1-FBCF-9414-DE48-3F9EAD162E68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2258B0A-82A1-1BDD-6D92-C296CC0876C0}"/>
              </a:ext>
            </a:extLst>
          </p:cNvPr>
          <p:cNvGrpSpPr/>
          <p:nvPr/>
        </p:nvGrpSpPr>
        <p:grpSpPr>
          <a:xfrm>
            <a:off x="1295400" y="3400405"/>
            <a:ext cx="7485679" cy="5857895"/>
            <a:chOff x="0" y="0"/>
            <a:chExt cx="1881724" cy="1504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0136696-02D4-7767-CA8A-1DF695AC3414}"/>
                </a:ext>
              </a:extLst>
            </p:cNvPr>
            <p:cNvSpPr/>
            <p:nvPr/>
          </p:nvSpPr>
          <p:spPr>
            <a:xfrm>
              <a:off x="0" y="0"/>
              <a:ext cx="1881724" cy="15047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004DE8C-5BAB-4020-CE57-1B5ACFFEB9B4}"/>
                </a:ext>
              </a:extLst>
            </p:cNvPr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BF1AE8C-DF19-4727-F9A7-6C1D336C5AB3}"/>
              </a:ext>
            </a:extLst>
          </p:cNvPr>
          <p:cNvGrpSpPr/>
          <p:nvPr/>
        </p:nvGrpSpPr>
        <p:grpSpPr>
          <a:xfrm>
            <a:off x="9506921" y="3400405"/>
            <a:ext cx="7638080" cy="5857895"/>
            <a:chOff x="0" y="-38100"/>
            <a:chExt cx="2011676" cy="154282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E009768-93DB-08ED-063F-2C9A98E03904}"/>
                </a:ext>
              </a:extLst>
            </p:cNvPr>
            <p:cNvSpPr/>
            <p:nvPr/>
          </p:nvSpPr>
          <p:spPr>
            <a:xfrm>
              <a:off x="0" y="-38100"/>
              <a:ext cx="2011676" cy="15428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8EBA49A-5DB4-AD67-690F-11D22B698844}"/>
                </a:ext>
              </a:extLst>
            </p:cNvPr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BF2F7085-2D55-446E-28F1-4FA55BB76FAD}"/>
              </a:ext>
            </a:extLst>
          </p:cNvPr>
          <p:cNvSpPr/>
          <p:nvPr/>
        </p:nvSpPr>
        <p:spPr>
          <a:xfrm rot="-7322668">
            <a:off x="15009063" y="-274377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0" y="0"/>
                </a:moveTo>
                <a:lnTo>
                  <a:pt x="3284676" y="0"/>
                </a:lnTo>
                <a:lnTo>
                  <a:pt x="3284676" y="3412650"/>
                </a:lnTo>
                <a:lnTo>
                  <a:pt x="0" y="341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43669D2-AF1F-B801-FA81-974BEC1DA962}"/>
              </a:ext>
            </a:extLst>
          </p:cNvPr>
          <p:cNvSpPr txBox="1"/>
          <p:nvPr/>
        </p:nvSpPr>
        <p:spPr>
          <a:xfrm>
            <a:off x="4984734" y="737453"/>
            <a:ext cx="7102916" cy="211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Literature Review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1D298E7-F515-61F8-3225-53FAF26DCD83}"/>
              </a:ext>
            </a:extLst>
          </p:cNvPr>
          <p:cNvSpPr txBox="1"/>
          <p:nvPr/>
        </p:nvSpPr>
        <p:spPr>
          <a:xfrm>
            <a:off x="10429196" y="4593692"/>
            <a:ext cx="6563403" cy="3035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E</a:t>
            </a:r>
            <a:r>
              <a:rPr lang="en-US" sz="2400" dirty="0" smtClean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valuates </a:t>
            </a: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deep learning models for sentiment analysis. XLNet achieved the best performance with 87.68% accuracy and an F1-score of 85.95%, followed by BERT. Transformer models outperformed CNN-LSTM and LSTM, highlighting their strength in capturing complex sentiment patterns.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2C79182-9F44-BD7C-6418-DF5F11B9DB19}"/>
              </a:ext>
            </a:extLst>
          </p:cNvPr>
          <p:cNvSpPr txBox="1"/>
          <p:nvPr/>
        </p:nvSpPr>
        <p:spPr>
          <a:xfrm>
            <a:off x="10429197" y="8355258"/>
            <a:ext cx="5651227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XLNet, BERT, CNN-LSTM, LSTM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5D88723-EAF6-A670-60C2-25881238405E}"/>
              </a:ext>
            </a:extLst>
          </p:cNvPr>
          <p:cNvSpPr txBox="1"/>
          <p:nvPr/>
        </p:nvSpPr>
        <p:spPr>
          <a:xfrm>
            <a:off x="399492" y="3886627"/>
            <a:ext cx="3658729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Title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6E43D40-090D-33C3-16AC-91A16D5F8270}"/>
              </a:ext>
            </a:extLst>
          </p:cNvPr>
          <p:cNvSpPr txBox="1"/>
          <p:nvPr/>
        </p:nvSpPr>
        <p:spPr>
          <a:xfrm>
            <a:off x="9518605" y="3903951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Work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1341B75E-FDE4-E1CB-45D0-23FA624EE491}"/>
              </a:ext>
            </a:extLst>
          </p:cNvPr>
          <p:cNvSpPr/>
          <p:nvPr/>
        </p:nvSpPr>
        <p:spPr>
          <a:xfrm rot="7320000" flipH="1">
            <a:off x="-6118" y="-274824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3284676" y="0"/>
                </a:moveTo>
                <a:lnTo>
                  <a:pt x="0" y="0"/>
                </a:lnTo>
                <a:lnTo>
                  <a:pt x="0" y="3412650"/>
                </a:lnTo>
                <a:lnTo>
                  <a:pt x="3284676" y="3412650"/>
                </a:lnTo>
                <a:lnTo>
                  <a:pt x="32846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CD8B1E52-7539-755B-ECDE-D0B0C135E38A}"/>
              </a:ext>
            </a:extLst>
          </p:cNvPr>
          <p:cNvSpPr txBox="1"/>
          <p:nvPr/>
        </p:nvSpPr>
        <p:spPr>
          <a:xfrm>
            <a:off x="9586047" y="7670066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B320E-BC65-3994-C58A-AD4405A67A99}"/>
              </a:ext>
            </a:extLst>
          </p:cNvPr>
          <p:cNvSpPr txBox="1"/>
          <p:nvPr/>
        </p:nvSpPr>
        <p:spPr>
          <a:xfrm>
            <a:off x="281399" y="5882892"/>
            <a:ext cx="4768563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Author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8993BA-7358-BECB-BDB4-7421C3E0C579}"/>
              </a:ext>
            </a:extLst>
          </p:cNvPr>
          <p:cNvSpPr txBox="1"/>
          <p:nvPr/>
        </p:nvSpPr>
        <p:spPr>
          <a:xfrm>
            <a:off x="1448153" y="7227531"/>
            <a:ext cx="3796899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5350"/>
              </a:lnSpc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Dataset Used: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4623-E471-052E-5551-CA5F29F0C81C}"/>
              </a:ext>
            </a:extLst>
          </p:cNvPr>
          <p:cNvSpPr txBox="1"/>
          <p:nvPr/>
        </p:nvSpPr>
        <p:spPr>
          <a:xfrm>
            <a:off x="2069449" y="4483074"/>
            <a:ext cx="6278590" cy="1372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Sentiment Analysis of Movie Review Classifications Using Deep Learning Approaches [2024]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B3A52D-08BF-8888-9129-3E12EA0D00A3}"/>
              </a:ext>
            </a:extLst>
          </p:cNvPr>
          <p:cNvSpPr txBox="1"/>
          <p:nvPr/>
        </p:nvSpPr>
        <p:spPr>
          <a:xfrm>
            <a:off x="2045765" y="6613971"/>
            <a:ext cx="11122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Sarwar Shah Khan, Yasser Alharbi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588DBC-FF75-1977-0373-86DA0D089071}"/>
              </a:ext>
            </a:extLst>
          </p:cNvPr>
          <p:cNvSpPr txBox="1"/>
          <p:nvPr/>
        </p:nvSpPr>
        <p:spPr>
          <a:xfrm>
            <a:off x="2074286" y="8052448"/>
            <a:ext cx="6043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Rotten Tomatoes (50,000 Data, 1 Feature(Review Text))</a:t>
            </a:r>
          </a:p>
        </p:txBody>
      </p:sp>
    </p:spTree>
    <p:extLst>
      <p:ext uri="{BB962C8B-B14F-4D97-AF65-F5344CB8AC3E}">
        <p14:creationId xmlns:p14="http://schemas.microsoft.com/office/powerpoint/2010/main" val="11288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3218568" y="2481623"/>
            <a:ext cx="11850864" cy="6007250"/>
            <a:chOff x="0" y="0"/>
            <a:chExt cx="3677743" cy="17627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77743" cy="1762779"/>
            </a:xfrm>
            <a:custGeom>
              <a:avLst/>
              <a:gdLst/>
              <a:ahLst/>
              <a:cxnLst/>
              <a:rect l="l" t="t" r="r" b="b"/>
              <a:pathLst>
                <a:path w="3677743" h="1762779">
                  <a:moveTo>
                    <a:pt x="28276" y="0"/>
                  </a:moveTo>
                  <a:lnTo>
                    <a:pt x="3649468" y="0"/>
                  </a:lnTo>
                  <a:cubicBezTo>
                    <a:pt x="3656967" y="0"/>
                    <a:pt x="3664159" y="2979"/>
                    <a:pt x="3669461" y="8282"/>
                  </a:cubicBezTo>
                  <a:cubicBezTo>
                    <a:pt x="3674764" y="13584"/>
                    <a:pt x="3677743" y="20776"/>
                    <a:pt x="3677743" y="28276"/>
                  </a:cubicBezTo>
                  <a:lnTo>
                    <a:pt x="3677743" y="1734503"/>
                  </a:lnTo>
                  <a:cubicBezTo>
                    <a:pt x="3677743" y="1742002"/>
                    <a:pt x="3674764" y="1749194"/>
                    <a:pt x="3669461" y="1754497"/>
                  </a:cubicBezTo>
                  <a:cubicBezTo>
                    <a:pt x="3664159" y="1759800"/>
                    <a:pt x="3656967" y="1762779"/>
                    <a:pt x="3649468" y="1762779"/>
                  </a:cubicBezTo>
                  <a:lnTo>
                    <a:pt x="28276" y="1762779"/>
                  </a:lnTo>
                  <a:cubicBezTo>
                    <a:pt x="20776" y="1762779"/>
                    <a:pt x="13584" y="1759800"/>
                    <a:pt x="8282" y="1754497"/>
                  </a:cubicBezTo>
                  <a:cubicBezTo>
                    <a:pt x="2979" y="1749194"/>
                    <a:pt x="0" y="1742002"/>
                    <a:pt x="0" y="1734503"/>
                  </a:cubicBezTo>
                  <a:lnTo>
                    <a:pt x="0" y="28276"/>
                  </a:lnTo>
                  <a:cubicBezTo>
                    <a:pt x="0" y="20776"/>
                    <a:pt x="2979" y="13584"/>
                    <a:pt x="8282" y="8282"/>
                  </a:cubicBezTo>
                  <a:cubicBezTo>
                    <a:pt x="13584" y="2979"/>
                    <a:pt x="20776" y="0"/>
                    <a:pt x="28276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77743" cy="1800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67200" y="3072048"/>
            <a:ext cx="667327" cy="6983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267200" y="4437714"/>
            <a:ext cx="667327" cy="69835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67200" y="5803379"/>
            <a:ext cx="667327" cy="6983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54835" y="7032434"/>
            <a:ext cx="667327" cy="69835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123950"/>
            <a:ext cx="16230600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RESEARCH GAP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04046" y="3211913"/>
            <a:ext cx="1071401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b="1" dirty="0">
                <a:solidFill>
                  <a:srgbClr val="723A36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Limited Dataset </a:t>
            </a:r>
            <a:r>
              <a:rPr lang="en-US" sz="2800" b="1" dirty="0" smtClean="0">
                <a:solidFill>
                  <a:srgbClr val="723A36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Scope</a:t>
            </a:r>
            <a:endParaRPr lang="en-US" sz="2800" b="1" dirty="0">
              <a:solidFill>
                <a:srgbClr val="723A36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468761" y="3129198"/>
            <a:ext cx="244550" cy="58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29003" y="4494864"/>
            <a:ext cx="327941" cy="58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04046" y="4630530"/>
            <a:ext cx="1121270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b="1" dirty="0" smtClean="0">
                <a:solidFill>
                  <a:srgbClr val="723A36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Reliance </a:t>
            </a:r>
            <a:r>
              <a:rPr lang="en-US" sz="2800" b="1" dirty="0">
                <a:solidFill>
                  <a:srgbClr val="723A36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on Text-Only Analysis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29493" y="5860529"/>
            <a:ext cx="326913" cy="58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33354" y="5918180"/>
            <a:ext cx="1071401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723A36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Oversimplified </a:t>
            </a:r>
            <a:r>
              <a:rPr lang="en-US" sz="2800" dirty="0" smtClean="0">
                <a:solidFill>
                  <a:srgbClr val="723A36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binary classification</a:t>
            </a:r>
            <a:endParaRPr lang="en-US" sz="2800" dirty="0">
              <a:solidFill>
                <a:srgbClr val="723A36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404046" y="7217332"/>
            <a:ext cx="1042604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 smtClean="0">
                <a:solidFill>
                  <a:srgbClr val="723A36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Ambiguity </a:t>
            </a:r>
            <a:r>
              <a:rPr lang="en-US" sz="2800" dirty="0">
                <a:solidFill>
                  <a:srgbClr val="723A36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in Defining "Neutral"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36721" y="7065169"/>
            <a:ext cx="319686" cy="58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546" y="-482485"/>
            <a:ext cx="4773582" cy="32128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109" y="6465355"/>
            <a:ext cx="4950381" cy="5029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976469" y="1028700"/>
            <a:ext cx="14335062" cy="8229600"/>
            <a:chOff x="0" y="0"/>
            <a:chExt cx="3775489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8470" y="1301006"/>
            <a:ext cx="13820706" cy="7684988"/>
            <a:chOff x="0" y="0"/>
            <a:chExt cx="3640021" cy="20240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40021" cy="2024030"/>
            </a:xfrm>
            <a:custGeom>
              <a:avLst/>
              <a:gdLst/>
              <a:ahLst/>
              <a:cxnLst/>
              <a:rect l="l" t="t" r="r" b="b"/>
              <a:pathLst>
                <a:path w="3640021" h="2024030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52682" y="1908072"/>
            <a:ext cx="12552280" cy="6390101"/>
            <a:chOff x="0" y="0"/>
            <a:chExt cx="3305950" cy="168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05950" cy="1682990"/>
            </a:xfrm>
            <a:custGeom>
              <a:avLst/>
              <a:gdLst/>
              <a:ahLst/>
              <a:cxnLst/>
              <a:rect l="l" t="t" r="r" b="b"/>
              <a:pathLst>
                <a:path w="3305950" h="168299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37977" y="1797457"/>
            <a:ext cx="16581691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7000" dirty="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  </a:t>
            </a:r>
            <a:r>
              <a:rPr lang="en-US" sz="7000" dirty="0" smtClean="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Dataset</a:t>
            </a:r>
            <a:endParaRPr lang="en-US" sz="54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lnSpc>
                <a:spcPts val="16009"/>
              </a:lnSpc>
            </a:pPr>
            <a:endParaRPr lang="en-US" sz="7000" dirty="0">
              <a:solidFill>
                <a:srgbClr val="E9BB6D"/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01819" y="5143500"/>
            <a:ext cx="3866446" cy="4773390"/>
          </a:xfrm>
          <a:custGeom>
            <a:avLst/>
            <a:gdLst/>
            <a:ahLst/>
            <a:cxnLst/>
            <a:rect l="l" t="t" r="r" b="b"/>
            <a:pathLst>
              <a:path w="3866446" h="4773390">
                <a:moveTo>
                  <a:pt x="0" y="0"/>
                </a:moveTo>
                <a:lnTo>
                  <a:pt x="3866445" y="0"/>
                </a:lnTo>
                <a:lnTo>
                  <a:pt x="3866445" y="4773390"/>
                </a:lnTo>
                <a:lnTo>
                  <a:pt x="0" y="4773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3">
            <a:extLst>
              <a:ext uri="{FF2B5EF4-FFF2-40B4-BE49-F238E27FC236}">
                <a16:creationId xmlns:a16="http://schemas.microsoft.com/office/drawing/2014/main" id="{FB07D98F-299A-CD5A-3423-AA844B26707C}"/>
              </a:ext>
            </a:extLst>
          </p:cNvPr>
          <p:cNvSpPr/>
          <p:nvPr/>
        </p:nvSpPr>
        <p:spPr>
          <a:xfrm>
            <a:off x="4549367" y="3926341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940B5-8732-3C25-E3D7-0F4DBCE69E87}"/>
              </a:ext>
            </a:extLst>
          </p:cNvPr>
          <p:cNvSpPr txBox="1"/>
          <p:nvPr/>
        </p:nvSpPr>
        <p:spPr>
          <a:xfrm>
            <a:off x="4781672" y="6451572"/>
            <a:ext cx="9315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Sentiment label distribution</a:t>
            </a:r>
            <a:endParaRPr lang="en-US" sz="40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Freeform 33">
            <a:extLst>
              <a:ext uri="{FF2B5EF4-FFF2-40B4-BE49-F238E27FC236}">
                <a16:creationId xmlns:a16="http://schemas.microsoft.com/office/drawing/2014/main" id="{0D833775-0E17-D1FB-43B6-62C24B927633}"/>
              </a:ext>
            </a:extLst>
          </p:cNvPr>
          <p:cNvSpPr/>
          <p:nvPr/>
        </p:nvSpPr>
        <p:spPr>
          <a:xfrm>
            <a:off x="4518130" y="5156339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1292-3BF7-CC67-ADAC-A1740280583F}"/>
              </a:ext>
            </a:extLst>
          </p:cNvPr>
          <p:cNvSpPr txBox="1"/>
          <p:nvPr/>
        </p:nvSpPr>
        <p:spPr>
          <a:xfrm>
            <a:off x="4838800" y="3737667"/>
            <a:ext cx="105661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 info, preview and selection</a:t>
            </a:r>
            <a:endParaRPr lang="en-US" sz="40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29" name="Freeform 33">
            <a:extLst>
              <a:ext uri="{FF2B5EF4-FFF2-40B4-BE49-F238E27FC236}">
                <a16:creationId xmlns:a16="http://schemas.microsoft.com/office/drawing/2014/main" id="{E029F5BA-AF75-113F-F843-B75507F94053}"/>
              </a:ext>
            </a:extLst>
          </p:cNvPr>
          <p:cNvSpPr/>
          <p:nvPr/>
        </p:nvSpPr>
        <p:spPr>
          <a:xfrm>
            <a:off x="4495213" y="6625016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273153-A16D-F81C-0F85-4AE6CE82C034}"/>
              </a:ext>
            </a:extLst>
          </p:cNvPr>
          <p:cNvSpPr txBox="1"/>
          <p:nvPr/>
        </p:nvSpPr>
        <p:spPr>
          <a:xfrm>
            <a:off x="4826101" y="4898905"/>
            <a:ext cx="10399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Preprocessing and 3 class target generation</a:t>
            </a:r>
            <a:endParaRPr lang="en-US" sz="40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Freeform 33">
            <a:extLst>
              <a:ext uri="{FF2B5EF4-FFF2-40B4-BE49-F238E27FC236}">
                <a16:creationId xmlns:a16="http://schemas.microsoft.com/office/drawing/2014/main" id="{FB07D98F-299A-CD5A-3423-AA844B26707C}"/>
              </a:ext>
            </a:extLst>
          </p:cNvPr>
          <p:cNvSpPr/>
          <p:nvPr/>
        </p:nvSpPr>
        <p:spPr>
          <a:xfrm>
            <a:off x="4485634" y="7628971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754337" y="7424214"/>
            <a:ext cx="42659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 selection</a:t>
            </a:r>
            <a:endParaRPr lang="en-US" sz="40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8845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83548" y="-1732121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606585">
            <a:off x="14247145" y="4668767"/>
            <a:ext cx="3573158" cy="4913093"/>
          </a:xfrm>
          <a:custGeom>
            <a:avLst/>
            <a:gdLst/>
            <a:ahLst/>
            <a:cxnLst/>
            <a:rect l="l" t="t" r="r" b="b"/>
            <a:pathLst>
              <a:path w="3573158" h="4913093">
                <a:moveTo>
                  <a:pt x="0" y="0"/>
                </a:moveTo>
                <a:lnTo>
                  <a:pt x="3573158" y="0"/>
                </a:lnTo>
                <a:lnTo>
                  <a:pt x="3573158" y="4913093"/>
                </a:lnTo>
                <a:lnTo>
                  <a:pt x="0" y="4913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53352">
            <a:off x="650911" y="54039"/>
            <a:ext cx="3802992" cy="6556883"/>
          </a:xfrm>
          <a:custGeom>
            <a:avLst/>
            <a:gdLst/>
            <a:ahLst/>
            <a:cxnLst/>
            <a:rect l="l" t="t" r="r" b="b"/>
            <a:pathLst>
              <a:path w="3802992" h="6556883">
                <a:moveTo>
                  <a:pt x="0" y="0"/>
                </a:moveTo>
                <a:lnTo>
                  <a:pt x="3802993" y="0"/>
                </a:lnTo>
                <a:lnTo>
                  <a:pt x="3802993" y="6556883"/>
                </a:lnTo>
                <a:lnTo>
                  <a:pt x="0" y="65568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896767" y="3656723"/>
            <a:ext cx="10544611" cy="5004386"/>
            <a:chOff x="0" y="-40700"/>
            <a:chExt cx="2777182" cy="1318027"/>
          </a:xfrm>
        </p:grpSpPr>
        <p:sp>
          <p:nvSpPr>
            <p:cNvPr id="12" name="Freeform 12"/>
            <p:cNvSpPr/>
            <p:nvPr/>
          </p:nvSpPr>
          <p:spPr>
            <a:xfrm>
              <a:off x="13207" y="-40700"/>
              <a:ext cx="2763975" cy="1318027"/>
            </a:xfrm>
            <a:custGeom>
              <a:avLst/>
              <a:gdLst/>
              <a:ahLst/>
              <a:cxnLst/>
              <a:rect l="l" t="t" r="r" b="b"/>
              <a:pathLst>
                <a:path w="2763975" h="1277327">
                  <a:moveTo>
                    <a:pt x="37623" y="0"/>
                  </a:moveTo>
                  <a:lnTo>
                    <a:pt x="2726351" y="0"/>
                  </a:lnTo>
                  <a:cubicBezTo>
                    <a:pt x="2747130" y="0"/>
                    <a:pt x="2763975" y="16845"/>
                    <a:pt x="2763975" y="37623"/>
                  </a:cubicBezTo>
                  <a:lnTo>
                    <a:pt x="2763975" y="1239704"/>
                  </a:lnTo>
                  <a:cubicBezTo>
                    <a:pt x="2763975" y="1260483"/>
                    <a:pt x="2747130" y="1277327"/>
                    <a:pt x="2726351" y="1277327"/>
                  </a:cubicBezTo>
                  <a:lnTo>
                    <a:pt x="37623" y="1277327"/>
                  </a:lnTo>
                  <a:cubicBezTo>
                    <a:pt x="16845" y="1277327"/>
                    <a:pt x="0" y="1260483"/>
                    <a:pt x="0" y="1239704"/>
                  </a:cubicBezTo>
                  <a:lnTo>
                    <a:pt x="0" y="37623"/>
                  </a:lnTo>
                  <a:cubicBezTo>
                    <a:pt x="0" y="16845"/>
                    <a:pt x="16845" y="0"/>
                    <a:pt x="37623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 sz="3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63975" cy="1315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701505" y="3542803"/>
            <a:ext cx="1043559" cy="850501"/>
          </a:xfrm>
          <a:custGeom>
            <a:avLst/>
            <a:gdLst/>
            <a:ahLst/>
            <a:cxnLst/>
            <a:rect l="l" t="t" r="r" b="b"/>
            <a:pathLst>
              <a:path w="1043559" h="850501">
                <a:moveTo>
                  <a:pt x="0" y="0"/>
                </a:moveTo>
                <a:lnTo>
                  <a:pt x="1043559" y="0"/>
                </a:lnTo>
                <a:lnTo>
                  <a:pt x="1043559" y="850500"/>
                </a:lnTo>
                <a:lnTo>
                  <a:pt x="0" y="85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04312" y="2465223"/>
            <a:ext cx="929412" cy="1077579"/>
          </a:xfrm>
          <a:custGeom>
            <a:avLst/>
            <a:gdLst/>
            <a:ahLst/>
            <a:cxnLst/>
            <a:rect l="l" t="t" r="r" b="b"/>
            <a:pathLst>
              <a:path w="929412" h="1077579">
                <a:moveTo>
                  <a:pt x="0" y="0"/>
                </a:moveTo>
                <a:lnTo>
                  <a:pt x="929412" y="0"/>
                </a:lnTo>
                <a:lnTo>
                  <a:pt x="929412" y="1077580"/>
                </a:lnTo>
                <a:lnTo>
                  <a:pt x="0" y="1077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196311" y="1028700"/>
            <a:ext cx="1224330" cy="1151890"/>
          </a:xfrm>
          <a:custGeom>
            <a:avLst/>
            <a:gdLst/>
            <a:ahLst/>
            <a:cxnLst/>
            <a:rect l="l" t="t" r="r" b="b"/>
            <a:pathLst>
              <a:path w="1224330" h="1151890">
                <a:moveTo>
                  <a:pt x="0" y="0"/>
                </a:moveTo>
                <a:lnTo>
                  <a:pt x="1224329" y="0"/>
                </a:lnTo>
                <a:lnTo>
                  <a:pt x="1224329" y="1151890"/>
                </a:lnTo>
                <a:lnTo>
                  <a:pt x="0" y="11518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EFC06A-A955-7282-71DA-2F87CB4CE431}"/>
              </a:ext>
            </a:extLst>
          </p:cNvPr>
          <p:cNvSpPr txBox="1"/>
          <p:nvPr/>
        </p:nvSpPr>
        <p:spPr>
          <a:xfrm>
            <a:off x="3965331" y="1995796"/>
            <a:ext cx="10357338" cy="119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Dataset INFO</a:t>
            </a: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Boulder"/>
                <a:ea typeface="Boulder"/>
                <a:cs typeface="Boulder"/>
                <a:sym typeface="Boulder"/>
              </a:rPr>
              <a:t>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A0A10-D76B-7E62-9973-7E2FA4DAE2E6}"/>
              </a:ext>
            </a:extLst>
          </p:cNvPr>
          <p:cNvSpPr txBox="1"/>
          <p:nvPr/>
        </p:nvSpPr>
        <p:spPr>
          <a:xfrm>
            <a:off x="5141927" y="4548180"/>
            <a:ext cx="92493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  <a:cs typeface="Aharoni" panose="02010803020104030203" pitchFamily="2" charset="-79"/>
              </a:rPr>
              <a:t>Collected from Kaggle</a:t>
            </a:r>
          </a:p>
          <a:p>
            <a:pPr lvl="0"/>
            <a:endParaRPr lang="en-US" sz="2800" b="1" dirty="0">
              <a:solidFill>
                <a:schemeClr val="accent2"/>
              </a:solidFill>
              <a:cs typeface="Aharoni" panose="02010803020104030203" pitchFamily="2" charset="-79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  <a:cs typeface="Aharoni" panose="02010803020104030203" pitchFamily="2" charset="-79"/>
              </a:rPr>
              <a:t>Rotten Tomatoes Dataset (Reviews + Metadata)</a:t>
            </a:r>
          </a:p>
          <a:p>
            <a:pPr lvl="0"/>
            <a:endParaRPr lang="en-US" sz="2800" b="1" dirty="0">
              <a:solidFill>
                <a:schemeClr val="accent2"/>
              </a:solidFill>
              <a:cs typeface="Aharoni" panose="02010803020104030203" pitchFamily="2" charset="-79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2"/>
                </a:solidFill>
                <a:cs typeface="Aharoni" panose="02010803020104030203" pitchFamily="2" charset="-79"/>
              </a:rPr>
              <a:t>Almost 195,000 </a:t>
            </a:r>
            <a:r>
              <a:rPr lang="en-US" sz="2800" b="1" dirty="0">
                <a:solidFill>
                  <a:schemeClr val="accent2"/>
                </a:solidFill>
                <a:cs typeface="Aharoni" panose="02010803020104030203" pitchFamily="2" charset="-79"/>
              </a:rPr>
              <a:t>entries, </a:t>
            </a:r>
            <a:r>
              <a:rPr lang="en-US" sz="2800" b="1" dirty="0" smtClean="0">
                <a:solidFill>
                  <a:schemeClr val="accent2"/>
                </a:solidFill>
                <a:cs typeface="Aharoni" panose="02010803020104030203" pitchFamily="2" charset="-79"/>
              </a:rPr>
              <a:t>8 Features</a:t>
            </a:r>
          </a:p>
          <a:p>
            <a:pPr lvl="0"/>
            <a:endParaRPr lang="en-US" sz="2800" b="1" dirty="0" smtClean="0">
              <a:solidFill>
                <a:schemeClr val="accent2"/>
              </a:solidFill>
              <a:cs typeface="Aharoni" panose="02010803020104030203" pitchFamily="2" charset="-79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2"/>
                </a:solidFill>
                <a:cs typeface="Aharoni" panose="02010803020104030203" pitchFamily="2" charset="-79"/>
              </a:rPr>
              <a:t>Focused on both review content and movie </a:t>
            </a:r>
            <a:r>
              <a:rPr lang="en-US" sz="2800" b="1" dirty="0">
                <a:solidFill>
                  <a:schemeClr val="accent2"/>
                </a:solidFill>
                <a:cs typeface="Aharoni" panose="02010803020104030203" pitchFamily="2" charset="-79"/>
              </a:rPr>
              <a:t>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2"/>
              </a:solidFill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DF17B69-010A-83CA-C37C-6C3A966FB52E}"/>
              </a:ext>
            </a:extLst>
          </p:cNvPr>
          <p:cNvSpPr txBox="1"/>
          <p:nvPr/>
        </p:nvSpPr>
        <p:spPr>
          <a:xfrm>
            <a:off x="4419600" y="419100"/>
            <a:ext cx="9144000" cy="566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5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 panose="020B0604020202020204" charset="0"/>
                <a:ea typeface="Boulder"/>
                <a:cs typeface="Aharoni" panose="02010803020104030203" pitchFamily="2" charset="-79"/>
                <a:sym typeface="Boulder"/>
              </a:rPr>
              <a:t> </a:t>
            </a:r>
            <a:r>
              <a:rPr lang="en-US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 panose="020B0604020202020204" charset="0"/>
                <a:ea typeface="Boulder"/>
                <a:cs typeface="Aharoni" panose="02010803020104030203" pitchFamily="2" charset="-79"/>
                <a:sym typeface="Boulder"/>
              </a:rPr>
              <a:t>Dataset Preview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80544"/>
            <a:ext cx="17754600" cy="84648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790700"/>
            <a:ext cx="16514925" cy="777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0" y="-1428267"/>
            <a:ext cx="4773582" cy="3218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0" y="8263772"/>
            <a:ext cx="4773582" cy="3218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942E0-B10F-96D7-D51D-D09BCC48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F04AEF-2171-A054-24D9-A356F278FE21}"/>
              </a:ext>
            </a:extLst>
          </p:cNvPr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8A47CC6-E84A-71C7-DB32-652D772F6B13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158FB54-BCB3-3AFE-F6C4-45F9EF5A7977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82A0B1C-7C9A-5F3B-0165-724F00057A09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8D34CD8-BC5F-2A4F-9B1B-3723D55356A3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C0C98B6-B8FD-202C-BF2B-97133F899840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393567-CD94-37DC-E50F-C89A8741B163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75101E2-608D-64E0-B156-8082DDDB6A46}"/>
              </a:ext>
            </a:extLst>
          </p:cNvPr>
          <p:cNvGrpSpPr/>
          <p:nvPr/>
        </p:nvGrpSpPr>
        <p:grpSpPr>
          <a:xfrm>
            <a:off x="2103983" y="3141817"/>
            <a:ext cx="14080034" cy="5713234"/>
            <a:chOff x="0" y="0"/>
            <a:chExt cx="3708322" cy="1504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F0A051A-B123-323F-683E-F585281BC279}"/>
                </a:ext>
              </a:extLst>
            </p:cNvPr>
            <p:cNvSpPr/>
            <p:nvPr/>
          </p:nvSpPr>
          <p:spPr>
            <a:xfrm>
              <a:off x="0" y="0"/>
              <a:ext cx="3708322" cy="1504720"/>
            </a:xfrm>
            <a:custGeom>
              <a:avLst/>
              <a:gdLst/>
              <a:ahLst/>
              <a:cxnLst/>
              <a:rect l="l" t="t" r="r" b="b"/>
              <a:pathLst>
                <a:path w="3708322" h="1504720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476678"/>
                  </a:lnTo>
                  <a:cubicBezTo>
                    <a:pt x="3708322" y="1484115"/>
                    <a:pt x="3705367" y="1491248"/>
                    <a:pt x="3700108" y="1496507"/>
                  </a:cubicBezTo>
                  <a:cubicBezTo>
                    <a:pt x="3694849" y="1501766"/>
                    <a:pt x="3687717" y="1504720"/>
                    <a:pt x="3680279" y="1504720"/>
                  </a:cubicBezTo>
                  <a:lnTo>
                    <a:pt x="28042" y="1504720"/>
                  </a:lnTo>
                  <a:cubicBezTo>
                    <a:pt x="20605" y="1504720"/>
                    <a:pt x="13472" y="1501766"/>
                    <a:pt x="8213" y="1496507"/>
                  </a:cubicBezTo>
                  <a:cubicBezTo>
                    <a:pt x="2954" y="1491248"/>
                    <a:pt x="0" y="1484115"/>
                    <a:pt x="0" y="1476678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5EBF33C-32F5-53A5-5ABC-3F406A20F71F}"/>
                </a:ext>
              </a:extLst>
            </p:cNvPr>
            <p:cNvSpPr txBox="1"/>
            <p:nvPr/>
          </p:nvSpPr>
          <p:spPr>
            <a:xfrm>
              <a:off x="0" y="-38100"/>
              <a:ext cx="3708322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7F121819-CDB9-A4A1-71E3-F7AB8967F172}"/>
              </a:ext>
            </a:extLst>
          </p:cNvPr>
          <p:cNvSpPr/>
          <p:nvPr/>
        </p:nvSpPr>
        <p:spPr>
          <a:xfrm rot="1391906">
            <a:off x="-2105085" y="6145826"/>
            <a:ext cx="5783470" cy="3383330"/>
          </a:xfrm>
          <a:custGeom>
            <a:avLst/>
            <a:gdLst/>
            <a:ahLst/>
            <a:cxnLst/>
            <a:rect l="l" t="t" r="r" b="b"/>
            <a:pathLst>
              <a:path w="5783470" h="3383330">
                <a:moveTo>
                  <a:pt x="0" y="0"/>
                </a:moveTo>
                <a:lnTo>
                  <a:pt x="5783470" y="0"/>
                </a:lnTo>
                <a:lnTo>
                  <a:pt x="5783470" y="3383329"/>
                </a:lnTo>
                <a:lnTo>
                  <a:pt x="0" y="338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103AA8D-98A7-C0F9-2B67-B5F31BA63062}"/>
              </a:ext>
            </a:extLst>
          </p:cNvPr>
          <p:cNvSpPr txBox="1"/>
          <p:nvPr/>
        </p:nvSpPr>
        <p:spPr>
          <a:xfrm>
            <a:off x="1961664" y="1390910"/>
            <a:ext cx="1436467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Data </a:t>
            </a:r>
            <a:r>
              <a:rPr lang="en-US" sz="8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selection</a:t>
            </a:r>
            <a:endParaRPr lang="en-US" sz="8000" dirty="0">
              <a:solidFill>
                <a:schemeClr val="accent6">
                  <a:lumMod val="20000"/>
                  <a:lumOff val="80000"/>
                </a:scheme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4F00AC1-D44A-94BC-3DD3-05C98CE2FF1C}"/>
              </a:ext>
            </a:extLst>
          </p:cNvPr>
          <p:cNvSpPr/>
          <p:nvPr/>
        </p:nvSpPr>
        <p:spPr>
          <a:xfrm rot="1857155">
            <a:off x="14273798" y="-326143"/>
            <a:ext cx="5323287" cy="2051885"/>
          </a:xfrm>
          <a:custGeom>
            <a:avLst/>
            <a:gdLst/>
            <a:ahLst/>
            <a:cxnLst/>
            <a:rect l="l" t="t" r="r" b="b"/>
            <a:pathLst>
              <a:path w="5323287" h="2051885">
                <a:moveTo>
                  <a:pt x="0" y="0"/>
                </a:moveTo>
                <a:lnTo>
                  <a:pt x="5323287" y="0"/>
                </a:lnTo>
                <a:lnTo>
                  <a:pt x="5323287" y="2051885"/>
                </a:lnTo>
                <a:lnTo>
                  <a:pt x="0" y="2051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4E185F4-365D-4D55-6F44-4079B5DDB17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419600" y="3571612"/>
            <a:ext cx="10695293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    Merged two datasets using id as key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    Selected key fields: reviewText, genre, runtime, scores,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    Removed rows with missing </a:t>
            </a:r>
            <a:r>
              <a:rPr kumimoji="0" lang="en-US" altLang="en-US" sz="30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values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30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b="1" dirty="0">
                <a:solidFill>
                  <a:schemeClr val="accent2"/>
                </a:solidFill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 </a:t>
            </a:r>
            <a:r>
              <a:rPr lang="en-US" altLang="en-US" sz="3000" b="1" dirty="0" smtClean="0">
                <a:solidFill>
                  <a:schemeClr val="accent2"/>
                </a:solidFill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   F</a:t>
            </a:r>
            <a:r>
              <a:rPr kumimoji="0" lang="en-US" altLang="en-US" sz="30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iltered non English reviews</a:t>
            </a: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lvl="0">
              <a:buFontTx/>
              <a:buChar char="•"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    </a:t>
            </a:r>
            <a:r>
              <a:rPr lang="en-US" altLang="en-US" sz="3000" b="1" dirty="0">
                <a:solidFill>
                  <a:schemeClr val="accent2"/>
                </a:solidFill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Limited </a:t>
            </a:r>
            <a:r>
              <a:rPr lang="en-US" altLang="en-US" sz="3000" b="1" dirty="0" smtClean="0">
                <a:solidFill>
                  <a:schemeClr val="accent2"/>
                </a:solidFill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reviews </a:t>
            </a:r>
            <a:r>
              <a:rPr lang="en-US" altLang="en-US" sz="3000" b="1" dirty="0">
                <a:solidFill>
                  <a:schemeClr val="accent2"/>
                </a:solidFill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per movie to prevent blockbuster </a:t>
            </a:r>
            <a:r>
              <a:rPr lang="en-US" altLang="en-US" sz="3000" b="1" dirty="0" smtClean="0">
                <a:solidFill>
                  <a:schemeClr val="accent2"/>
                </a:solidFill>
                <a:latin typeface="+mn-lt"/>
                <a:ea typeface="Times New Roman" panose="02020603050405020304" pitchFamily="18" charset="0"/>
                <a:cs typeface="Aharoni" panose="02010803020104030203" pitchFamily="2" charset="-79"/>
              </a:rPr>
              <a:t>bias</a:t>
            </a:r>
          </a:p>
          <a:p>
            <a:pPr lvl="0"/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219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030532" y="1028700"/>
            <a:ext cx="14335062" cy="8229600"/>
            <a:chOff x="0" y="0"/>
            <a:chExt cx="3775489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8152" y="839632"/>
            <a:ext cx="14859821" cy="8638476"/>
            <a:chOff x="0" y="0"/>
            <a:chExt cx="3640021" cy="20709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40021" cy="2070922"/>
            </a:xfrm>
            <a:custGeom>
              <a:avLst/>
              <a:gdLst/>
              <a:ahLst/>
              <a:cxnLst/>
              <a:rect l="l" t="t" r="r" b="b"/>
              <a:pathLst>
                <a:path w="3640021" h="2070922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2042354"/>
                  </a:lnTo>
                  <a:cubicBezTo>
                    <a:pt x="3640021" y="2049931"/>
                    <a:pt x="3637011" y="2057197"/>
                    <a:pt x="3631654" y="2062555"/>
                  </a:cubicBezTo>
                  <a:cubicBezTo>
                    <a:pt x="3626296" y="2067913"/>
                    <a:pt x="3619029" y="2070922"/>
                    <a:pt x="3611453" y="2070922"/>
                  </a:cubicBezTo>
                  <a:lnTo>
                    <a:pt x="28569" y="2070922"/>
                  </a:lnTo>
                  <a:cubicBezTo>
                    <a:pt x="20992" y="2070922"/>
                    <a:pt x="13725" y="2067913"/>
                    <a:pt x="8368" y="2062555"/>
                  </a:cubicBezTo>
                  <a:cubicBezTo>
                    <a:pt x="3010" y="2057197"/>
                    <a:pt x="0" y="2049931"/>
                    <a:pt x="0" y="2042354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40021" cy="2109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779546" y="1574419"/>
            <a:ext cx="12728910" cy="6946894"/>
            <a:chOff x="-23260" y="-98510"/>
            <a:chExt cx="3352470" cy="1829635"/>
          </a:xfrm>
        </p:grpSpPr>
        <p:sp>
          <p:nvSpPr>
            <p:cNvPr id="16" name="Freeform 16"/>
            <p:cNvSpPr/>
            <p:nvPr/>
          </p:nvSpPr>
          <p:spPr>
            <a:xfrm>
              <a:off x="-23260" y="-98510"/>
              <a:ext cx="3352470" cy="1829635"/>
            </a:xfrm>
            <a:custGeom>
              <a:avLst/>
              <a:gdLst/>
              <a:ahLst/>
              <a:cxnLst/>
              <a:rect l="l" t="t" r="r" b="b"/>
              <a:pathLst>
                <a:path w="3305950" h="168299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64434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329632" y="5417525"/>
            <a:ext cx="4181015" cy="4343912"/>
          </a:xfrm>
          <a:custGeom>
            <a:avLst/>
            <a:gdLst/>
            <a:ahLst/>
            <a:cxnLst/>
            <a:rect l="l" t="t" r="r" b="b"/>
            <a:pathLst>
              <a:path w="4181015" h="4343912">
                <a:moveTo>
                  <a:pt x="0" y="0"/>
                </a:moveTo>
                <a:lnTo>
                  <a:pt x="4181015" y="0"/>
                </a:lnTo>
                <a:lnTo>
                  <a:pt x="4181015" y="4343912"/>
                </a:lnTo>
                <a:lnTo>
                  <a:pt x="0" y="434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131270" y="3031587"/>
            <a:ext cx="8025460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83"/>
              </a:lnSpc>
            </a:pPr>
            <a:r>
              <a:rPr lang="en-US" sz="13916" dirty="0">
                <a:solidFill>
                  <a:srgbClr val="F8E8C6"/>
                </a:solidFill>
                <a:latin typeface="Hibernate"/>
                <a:ea typeface="Hibernate"/>
                <a:cs typeface="Hibernate"/>
                <a:sym typeface="Hibernate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AE7EA3-54B3-54C8-43E3-50174BD0BCD3}"/>
              </a:ext>
            </a:extLst>
          </p:cNvPr>
          <p:cNvSpPr txBox="1"/>
          <p:nvPr/>
        </p:nvSpPr>
        <p:spPr>
          <a:xfrm>
            <a:off x="3643730" y="1887360"/>
            <a:ext cx="11000539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  <a:t>				</a:t>
            </a:r>
          </a:p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  <a:t>				Supervised </a:t>
            </a:r>
            <a:r>
              <a:rPr 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  <a:t>By,</a:t>
            </a:r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cs typeface="Aharoni" panose="02010803020104030203" pitchFamily="2" charset="-79"/>
            </a:endParaRPr>
          </a:p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r>
              <a:rPr 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</a:t>
            </a:r>
            <a:r>
              <a:rPr 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Md. Reasad Zaman Chowdhury       </a:t>
            </a: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   	 </a:t>
            </a:r>
            <a:r>
              <a:rPr 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</a:t>
            </a:r>
            <a:r>
              <a:rPr 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  <a:t>Lecturer</a:t>
            </a: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  <a:t>, Department of CSE, AUST</a:t>
            </a:r>
          </a:p>
          <a:p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2"/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  <a:t>Presented By</a:t>
            </a:r>
          </a:p>
          <a:p>
            <a:pPr lvl="2"/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  <a:t>		          Group 4723</a:t>
            </a:r>
          </a:p>
          <a:p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cs typeface="Aharoni" panose="02010803020104030203" pitchFamily="2" charset="-79"/>
            </a:endParaRPr>
          </a:p>
          <a:p>
            <a:pPr lvl="4"/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Sanjana Akhter 			20210104150</a:t>
            </a:r>
          </a:p>
          <a:p>
            <a:pPr lvl="4"/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Md. Mostafizur Rahman 	20210104151</a:t>
            </a:r>
          </a:p>
          <a:p>
            <a:pPr lvl="4"/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Mahajabin Haque 		20210104154</a:t>
            </a:r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cs typeface="Aharoni" panose="02010803020104030203" pitchFamily="2" charset="-79"/>
            </a:endParaRPr>
          </a:p>
          <a:p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269966">
            <a:off x="14591490" y="8177147"/>
            <a:ext cx="4451379" cy="1715804"/>
          </a:xfrm>
          <a:custGeom>
            <a:avLst/>
            <a:gdLst/>
            <a:ahLst/>
            <a:cxnLst/>
            <a:rect l="l" t="t" r="r" b="b"/>
            <a:pathLst>
              <a:path w="4451379" h="1715804">
                <a:moveTo>
                  <a:pt x="0" y="0"/>
                </a:moveTo>
                <a:lnTo>
                  <a:pt x="4451379" y="0"/>
                </a:lnTo>
                <a:lnTo>
                  <a:pt x="4451379" y="1715804"/>
                </a:lnTo>
                <a:lnTo>
                  <a:pt x="0" y="171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50564" y="2510859"/>
            <a:ext cx="15043777" cy="67474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505200" y="1181676"/>
            <a:ext cx="11626386" cy="1010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PREPROCESSING</a:t>
            </a:r>
            <a:endParaRPr lang="en-US" sz="6600" dirty="0">
              <a:solidFill>
                <a:schemeClr val="accent6">
                  <a:lumMod val="20000"/>
                  <a:lumOff val="80000"/>
                </a:scheme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16" name="Freeform 16"/>
          <p:cNvSpPr/>
          <p:nvPr/>
        </p:nvSpPr>
        <p:spPr>
          <a:xfrm rot="-3452249">
            <a:off x="-247021" y="-408310"/>
            <a:ext cx="3750131" cy="3468871"/>
          </a:xfrm>
          <a:custGeom>
            <a:avLst/>
            <a:gdLst/>
            <a:ahLst/>
            <a:cxnLst/>
            <a:rect l="l" t="t" r="r" b="b"/>
            <a:pathLst>
              <a:path w="3750131" h="3468871">
                <a:moveTo>
                  <a:pt x="0" y="0"/>
                </a:moveTo>
                <a:lnTo>
                  <a:pt x="3750131" y="0"/>
                </a:lnTo>
                <a:lnTo>
                  <a:pt x="3750131" y="3468872"/>
                </a:lnTo>
                <a:lnTo>
                  <a:pt x="0" y="3468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55" y="2695752"/>
            <a:ext cx="13426616" cy="637182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201256" y="3274409"/>
            <a:ext cx="9144000" cy="48885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Audience Score Normalization</a:t>
            </a: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2"/>
              </a:solidFill>
              <a:ea typeface="Quicksand Bold"/>
              <a:cs typeface="Aharoni" panose="02010803020104030203" pitchFamily="2" charset="-79"/>
              <a:sym typeface="Quicksand Bold"/>
            </a:endParaRP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Text cleaning</a:t>
            </a:r>
          </a:p>
          <a:p>
            <a:pPr lvl="0">
              <a:lnSpc>
                <a:spcPts val="3360"/>
              </a:lnSpc>
            </a:pPr>
            <a:endParaRPr lang="en-US" sz="2800" b="1" dirty="0">
              <a:solidFill>
                <a:schemeClr val="accent2"/>
              </a:solidFill>
              <a:ea typeface="Quicksand Bold"/>
              <a:cs typeface="Aharoni" panose="02010803020104030203" pitchFamily="2" charset="-79"/>
              <a:sym typeface="Quicksand Bold"/>
            </a:endParaRP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Score </a:t>
            </a:r>
            <a:r>
              <a:rPr lang="en-US" sz="2800" b="1" dirty="0" smtClean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Scaling</a:t>
            </a:r>
            <a:endParaRPr lang="en-US" sz="2800" b="1" dirty="0">
              <a:solidFill>
                <a:schemeClr val="accent2"/>
              </a:solidFill>
              <a:ea typeface="Quicksand Bold"/>
              <a:cs typeface="Aharoni" panose="02010803020104030203" pitchFamily="2" charset="-79"/>
              <a:sym typeface="Quicksand Bold"/>
            </a:endParaRP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2"/>
              </a:solidFill>
              <a:ea typeface="Quicksand Bold"/>
              <a:cs typeface="Aharoni" panose="02010803020104030203" pitchFamily="2" charset="-79"/>
              <a:sym typeface="Quicksand Bold"/>
            </a:endParaRP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Genre Standardization</a:t>
            </a: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2"/>
              </a:solidFill>
              <a:ea typeface="Quicksand Bold"/>
              <a:cs typeface="Aharoni" panose="02010803020104030203" pitchFamily="2" charset="-79"/>
              <a:sym typeface="Quicksand Bold"/>
            </a:endParaRP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Language and Director Encoding</a:t>
            </a: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2"/>
              </a:solidFill>
              <a:ea typeface="Quicksand Bold"/>
              <a:cs typeface="Aharoni" panose="02010803020104030203" pitchFamily="2" charset="-79"/>
              <a:sym typeface="Quicksand Bold"/>
            </a:endParaRP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Additional missing rows removed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50564" y="2510859"/>
            <a:ext cx="15043777" cy="67474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359259" y="415306"/>
            <a:ext cx="11626386" cy="2113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6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3-Class Target Generation</a:t>
            </a:r>
          </a:p>
        </p:txBody>
      </p:sp>
      <p:sp>
        <p:nvSpPr>
          <p:cNvPr id="16" name="Freeform 16"/>
          <p:cNvSpPr/>
          <p:nvPr/>
        </p:nvSpPr>
        <p:spPr>
          <a:xfrm rot="-3452249">
            <a:off x="-247021" y="-408310"/>
            <a:ext cx="3750131" cy="3468871"/>
          </a:xfrm>
          <a:custGeom>
            <a:avLst/>
            <a:gdLst/>
            <a:ahLst/>
            <a:cxnLst/>
            <a:rect l="l" t="t" r="r" b="b"/>
            <a:pathLst>
              <a:path w="3750131" h="3468871">
                <a:moveTo>
                  <a:pt x="0" y="0"/>
                </a:moveTo>
                <a:lnTo>
                  <a:pt x="3750131" y="0"/>
                </a:lnTo>
                <a:lnTo>
                  <a:pt x="3750131" y="3468872"/>
                </a:lnTo>
                <a:lnTo>
                  <a:pt x="0" y="3468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535526" flipH="1">
            <a:off x="15505010" y="-420623"/>
            <a:ext cx="3436728" cy="3493497"/>
          </a:xfrm>
          <a:custGeom>
            <a:avLst/>
            <a:gdLst/>
            <a:ahLst/>
            <a:cxnLst/>
            <a:rect l="l" t="t" r="r" b="b"/>
            <a:pathLst>
              <a:path w="3436728" h="3493497">
                <a:moveTo>
                  <a:pt x="3436728" y="0"/>
                </a:moveTo>
                <a:lnTo>
                  <a:pt x="0" y="0"/>
                </a:lnTo>
                <a:lnTo>
                  <a:pt x="0" y="3493497"/>
                </a:lnTo>
                <a:lnTo>
                  <a:pt x="3436728" y="3493497"/>
                </a:lnTo>
                <a:lnTo>
                  <a:pt x="34367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789" y="3323102"/>
            <a:ext cx="8852870" cy="637182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15010" y="4537973"/>
            <a:ext cx="9144000" cy="44525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Mathematically derived a "Neutral" </a:t>
            </a:r>
            <a:r>
              <a:rPr lang="en-US" sz="2800" b="1" dirty="0" smtClean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class</a:t>
            </a:r>
          </a:p>
          <a:p>
            <a:pPr lvl="0">
              <a:lnSpc>
                <a:spcPts val="3360"/>
              </a:lnSpc>
            </a:pPr>
            <a:endParaRPr lang="en-US" sz="2800" b="1" dirty="0" smtClean="0">
              <a:solidFill>
                <a:schemeClr val="accent2"/>
              </a:solidFill>
              <a:ea typeface="Quicksand Bold"/>
              <a:cs typeface="Aharoni" panose="02010803020104030203" pitchFamily="2" charset="-79"/>
              <a:sym typeface="Quicksand Bold"/>
            </a:endParaRP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Point - Biserial Correlation between </a:t>
            </a:r>
            <a:r>
              <a:rPr lang="en-US" sz="2800" b="1" dirty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user scores and binary </a:t>
            </a:r>
            <a:r>
              <a:rPr lang="en-US" sz="2800" b="1" dirty="0" smtClean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labels</a:t>
            </a:r>
          </a:p>
          <a:p>
            <a:pPr lvl="0">
              <a:lnSpc>
                <a:spcPts val="3360"/>
              </a:lnSpc>
            </a:pPr>
            <a:endParaRPr lang="en-US" sz="2800" b="1" dirty="0">
              <a:solidFill>
                <a:schemeClr val="accent2"/>
              </a:solidFill>
              <a:ea typeface="Quicksand Bold"/>
              <a:cs typeface="Aharoni" panose="02010803020104030203" pitchFamily="2" charset="-79"/>
              <a:sym typeface="Quicksand Bold"/>
            </a:endParaRP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Weighted index for combining both</a:t>
            </a:r>
          </a:p>
          <a:p>
            <a:pPr lvl="0">
              <a:lnSpc>
                <a:spcPts val="3360"/>
              </a:lnSpc>
            </a:pPr>
            <a:endParaRPr lang="en-US" sz="2800" b="1" dirty="0" smtClean="0">
              <a:solidFill>
                <a:schemeClr val="accent2"/>
              </a:solidFill>
              <a:ea typeface="Quicksand Bold"/>
              <a:cs typeface="Aharoni" panose="02010803020104030203" pitchFamily="2" charset="-79"/>
              <a:sym typeface="Quicksand Bold"/>
            </a:endParaRPr>
          </a:p>
          <a:p>
            <a:pPr marL="342900" lvl="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Dynamic Thresholding </a:t>
            </a:r>
            <a:r>
              <a:rPr lang="en-US" sz="2800" b="1" dirty="0" smtClean="0">
                <a:solidFill>
                  <a:schemeClr val="accent2"/>
                </a:solidFill>
                <a:ea typeface="Quicksand Bold"/>
                <a:cs typeface="Aharoni" panose="02010803020104030203" pitchFamily="2" charset="-79"/>
                <a:sym typeface="Quicksand Bold"/>
              </a:rPr>
              <a:t>using anchors and Linear interpolation</a:t>
            </a:r>
            <a:endParaRPr lang="en-US" sz="2800" b="1" dirty="0">
              <a:solidFill>
                <a:schemeClr val="accent2"/>
              </a:solidFill>
              <a:ea typeface="Quicksand Bold"/>
              <a:cs typeface="Aharoni" panose="02010803020104030203" pitchFamily="2" charset="-79"/>
              <a:sym typeface="Quicksand Bold"/>
            </a:endParaRPr>
          </a:p>
          <a:p>
            <a:pPr lvl="0">
              <a:lnSpc>
                <a:spcPts val="3360"/>
              </a:lnSpc>
            </a:pPr>
            <a:endParaRPr lang="en-US" sz="2800" b="1" dirty="0">
              <a:solidFill>
                <a:schemeClr val="accent2"/>
              </a:solidFill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7880" y="3324052"/>
            <a:ext cx="8858256" cy="63708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7" y="3531352"/>
            <a:ext cx="7718769" cy="554849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194648" y="9079849"/>
            <a:ext cx="4499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C0504D"/>
                </a:solidFill>
              </a:rPr>
              <a:t>Fig : </a:t>
            </a:r>
            <a:r>
              <a:rPr lang="en-US" sz="2400" b="1" dirty="0" smtClean="0">
                <a:solidFill>
                  <a:srgbClr val="C0504D"/>
                </a:solidFill>
              </a:rPr>
              <a:t>3 class dynamic thresholding </a:t>
            </a:r>
            <a:endParaRPr lang="en-US" sz="2400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9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743D1B0-3628-7231-1A66-9E5DF784D571}"/>
              </a:ext>
            </a:extLst>
          </p:cNvPr>
          <p:cNvSpPr txBox="1"/>
          <p:nvPr/>
        </p:nvSpPr>
        <p:spPr>
          <a:xfrm>
            <a:off x="3321843" y="691486"/>
            <a:ext cx="11734800" cy="1052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4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Sentiment</a:t>
            </a:r>
            <a:r>
              <a:rPr lang="en-US" sz="4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 </a:t>
            </a:r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LABEL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3529"/>
            <a:ext cx="8858256" cy="655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164" y="2822961"/>
            <a:ext cx="8858256" cy="6553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5" y="3238500"/>
            <a:ext cx="7773485" cy="5144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49" y="3238500"/>
            <a:ext cx="7773485" cy="51465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734800" y="8565290"/>
            <a:ext cx="4481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C0504D"/>
                </a:solidFill>
              </a:rPr>
              <a:t>Fig : </a:t>
            </a:r>
            <a:r>
              <a:rPr lang="en-US" sz="2400" b="1" dirty="0" smtClean="0">
                <a:solidFill>
                  <a:srgbClr val="C0504D"/>
                </a:solidFill>
              </a:rPr>
              <a:t>Target distribution for 3-class</a:t>
            </a:r>
            <a:endParaRPr lang="en-US" sz="2400" b="1" dirty="0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1680" y="8566856"/>
            <a:ext cx="54790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C0504D"/>
                </a:solidFill>
              </a:rPr>
              <a:t>Fig : </a:t>
            </a:r>
            <a:r>
              <a:rPr lang="en-US" sz="2400" b="1" dirty="0" smtClean="0">
                <a:solidFill>
                  <a:srgbClr val="C0504D"/>
                </a:solidFill>
              </a:rPr>
              <a:t>Target distribution for Binary (Equal) </a:t>
            </a:r>
            <a:endParaRPr lang="en-US" sz="2400" b="1" dirty="0">
              <a:solidFill>
                <a:srgbClr val="C0504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3400" y="-737549"/>
            <a:ext cx="4773582" cy="3212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28600" y="3056470"/>
            <a:ext cx="8494402" cy="6278030"/>
            <a:chOff x="0" y="0"/>
            <a:chExt cx="3708322" cy="1504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08322" cy="1504720"/>
            </a:xfrm>
            <a:custGeom>
              <a:avLst/>
              <a:gdLst/>
              <a:ahLst/>
              <a:cxnLst/>
              <a:rect l="l" t="t" r="r" b="b"/>
              <a:pathLst>
                <a:path w="3708322" h="1504720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476678"/>
                  </a:lnTo>
                  <a:cubicBezTo>
                    <a:pt x="3708322" y="1484115"/>
                    <a:pt x="3705367" y="1491248"/>
                    <a:pt x="3700108" y="1496507"/>
                  </a:cubicBezTo>
                  <a:cubicBezTo>
                    <a:pt x="3694849" y="1501766"/>
                    <a:pt x="3687717" y="1504720"/>
                    <a:pt x="3680279" y="1504720"/>
                  </a:cubicBezTo>
                  <a:lnTo>
                    <a:pt x="28042" y="1504720"/>
                  </a:lnTo>
                  <a:cubicBezTo>
                    <a:pt x="20605" y="1504720"/>
                    <a:pt x="13472" y="1501766"/>
                    <a:pt x="8213" y="1496507"/>
                  </a:cubicBezTo>
                  <a:cubicBezTo>
                    <a:pt x="2954" y="1491248"/>
                    <a:pt x="0" y="1484115"/>
                    <a:pt x="0" y="1476678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08322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85800" y="4353057"/>
            <a:ext cx="7772400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/>
                </a:solidFill>
              </a:rPr>
              <a:t>Importance </a:t>
            </a:r>
            <a:r>
              <a:rPr lang="en-US" sz="2400" b="1" dirty="0" smtClean="0">
                <a:solidFill>
                  <a:schemeClr val="accent2"/>
                </a:solidFill>
              </a:rPr>
              <a:t>Ranking using Ensemble</a:t>
            </a:r>
          </a:p>
          <a:p>
            <a:pPr lvl="0"/>
            <a:endParaRPr lang="en-US" sz="2400" b="1" dirty="0" smtClean="0">
              <a:solidFill>
                <a:schemeClr val="accent2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accent2"/>
                </a:solidFill>
              </a:rPr>
              <a:t>Top-ranked </a:t>
            </a:r>
            <a:r>
              <a:rPr lang="en-US" sz="2400" b="1" dirty="0">
                <a:solidFill>
                  <a:schemeClr val="accent2"/>
                </a:solidFill>
              </a:rPr>
              <a:t>features: reviewText , </a:t>
            </a:r>
            <a:r>
              <a:rPr lang="en-US" sz="2400" b="1" dirty="0" smtClean="0">
                <a:solidFill>
                  <a:schemeClr val="accent2"/>
                </a:solidFill>
              </a:rPr>
              <a:t>genre, tomatoMeter, title</a:t>
            </a:r>
            <a:endParaRPr lang="en-US" sz="2400" b="1" dirty="0">
              <a:solidFill>
                <a:schemeClr val="accent2"/>
              </a:solidFill>
            </a:endParaRPr>
          </a:p>
          <a:p>
            <a:pPr lvl="0"/>
            <a:endParaRPr lang="en-US" sz="2400" b="1" dirty="0">
              <a:solidFill>
                <a:schemeClr val="accent2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/>
                </a:solidFill>
              </a:rPr>
              <a:t>Lower-ranked features:  language, </a:t>
            </a:r>
            <a:r>
              <a:rPr lang="en-US" sz="2400" b="1" dirty="0" smtClean="0">
                <a:solidFill>
                  <a:schemeClr val="accent2"/>
                </a:solidFill>
              </a:rPr>
              <a:t>director</a:t>
            </a:r>
          </a:p>
          <a:p>
            <a:pPr lvl="0"/>
            <a:endParaRPr lang="en-US" sz="2400" b="1" dirty="0" smtClean="0">
              <a:solidFill>
                <a:schemeClr val="accent2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/>
                </a:solidFill>
              </a:rPr>
              <a:t>Created three test sets (All Features, Top 4, Text-Only) to benchmark model </a:t>
            </a:r>
            <a:r>
              <a:rPr lang="en-US" sz="2400" b="1" dirty="0" smtClean="0">
                <a:solidFill>
                  <a:schemeClr val="accent2"/>
                </a:solidFill>
              </a:rPr>
              <a:t>performance</a:t>
            </a:r>
            <a:endParaRPr lang="en-US" sz="2400" b="1" dirty="0">
              <a:solidFill>
                <a:schemeClr val="accent2"/>
              </a:solidFill>
            </a:endParaRPr>
          </a:p>
          <a:p>
            <a:pPr lvl="0"/>
            <a:endParaRPr lang="en-US" sz="2400" b="1" dirty="0" smtClean="0">
              <a:solidFill>
                <a:schemeClr val="accent2"/>
              </a:solidFill>
            </a:endParaRPr>
          </a:p>
          <a:p>
            <a:pPr lvl="0"/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/>
          <p:nvPr/>
        </p:nvSpPr>
        <p:spPr>
          <a:xfrm rot="1766600" flipH="1">
            <a:off x="14158423" y="-38238"/>
            <a:ext cx="4764384" cy="3037295"/>
          </a:xfrm>
          <a:custGeom>
            <a:avLst/>
            <a:gdLst/>
            <a:ahLst/>
            <a:cxnLst/>
            <a:rect l="l" t="t" r="r" b="b"/>
            <a:pathLst>
              <a:path w="4764384" h="3037295">
                <a:moveTo>
                  <a:pt x="4764384" y="0"/>
                </a:moveTo>
                <a:lnTo>
                  <a:pt x="0" y="0"/>
                </a:lnTo>
                <a:lnTo>
                  <a:pt x="0" y="3037295"/>
                </a:lnTo>
                <a:lnTo>
                  <a:pt x="4764384" y="3037295"/>
                </a:lnTo>
                <a:lnTo>
                  <a:pt x="47643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33255" y="1271511"/>
            <a:ext cx="14080034" cy="993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Feature </a:t>
            </a:r>
            <a:r>
              <a:rPr lang="en-US" sz="6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Selection</a:t>
            </a:r>
            <a:endParaRPr lang="en-US" sz="6000" dirty="0">
              <a:solidFill>
                <a:schemeClr val="accent6">
                  <a:lumMod val="20000"/>
                  <a:lumOff val="80000"/>
                </a:scheme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grpSp>
        <p:nvGrpSpPr>
          <p:cNvPr id="15" name="Group 9"/>
          <p:cNvGrpSpPr/>
          <p:nvPr/>
        </p:nvGrpSpPr>
        <p:grpSpPr>
          <a:xfrm>
            <a:off x="9525000" y="3056470"/>
            <a:ext cx="8389185" cy="6314838"/>
            <a:chOff x="0" y="0"/>
            <a:chExt cx="3708322" cy="1504720"/>
          </a:xfrm>
        </p:grpSpPr>
        <p:sp>
          <p:nvSpPr>
            <p:cNvPr id="16" name="Freeform 10"/>
            <p:cNvSpPr/>
            <p:nvPr/>
          </p:nvSpPr>
          <p:spPr>
            <a:xfrm>
              <a:off x="0" y="0"/>
              <a:ext cx="3708322" cy="1504720"/>
            </a:xfrm>
            <a:custGeom>
              <a:avLst/>
              <a:gdLst/>
              <a:ahLst/>
              <a:cxnLst/>
              <a:rect l="l" t="t" r="r" b="b"/>
              <a:pathLst>
                <a:path w="3708322" h="1504720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476678"/>
                  </a:lnTo>
                  <a:cubicBezTo>
                    <a:pt x="3708322" y="1484115"/>
                    <a:pt x="3705367" y="1491248"/>
                    <a:pt x="3700108" y="1496507"/>
                  </a:cubicBezTo>
                  <a:cubicBezTo>
                    <a:pt x="3694849" y="1501766"/>
                    <a:pt x="3687717" y="1504720"/>
                    <a:pt x="3680279" y="1504720"/>
                  </a:cubicBezTo>
                  <a:lnTo>
                    <a:pt x="28042" y="1504720"/>
                  </a:lnTo>
                  <a:cubicBezTo>
                    <a:pt x="20605" y="1504720"/>
                    <a:pt x="13472" y="1501766"/>
                    <a:pt x="8213" y="1496507"/>
                  </a:cubicBezTo>
                  <a:cubicBezTo>
                    <a:pt x="2954" y="1491248"/>
                    <a:pt x="0" y="1484115"/>
                    <a:pt x="0" y="1476678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7" name="TextBox 11"/>
            <p:cNvSpPr txBox="1"/>
            <p:nvPr/>
          </p:nvSpPr>
          <p:spPr>
            <a:xfrm>
              <a:off x="0" y="-38100"/>
              <a:ext cx="3708322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358" y="3500426"/>
            <a:ext cx="7833150" cy="486469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2801600" y="853485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C0504D"/>
                </a:solidFill>
              </a:rPr>
              <a:t>Fig : Top Features </a:t>
            </a:r>
            <a:endParaRPr lang="en-US" sz="2400" b="1" dirty="0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976469" y="1028700"/>
            <a:ext cx="14335062" cy="8229600"/>
            <a:chOff x="0" y="0"/>
            <a:chExt cx="3775489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8470" y="1301006"/>
            <a:ext cx="13820706" cy="7684988"/>
            <a:chOff x="0" y="0"/>
            <a:chExt cx="3640021" cy="20240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40021" cy="2024030"/>
            </a:xfrm>
            <a:custGeom>
              <a:avLst/>
              <a:gdLst/>
              <a:ahLst/>
              <a:cxnLst/>
              <a:rect l="l" t="t" r="r" b="b"/>
              <a:pathLst>
                <a:path w="3640021" h="2024030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67860" y="1989533"/>
            <a:ext cx="12552280" cy="6390101"/>
            <a:chOff x="0" y="0"/>
            <a:chExt cx="3305950" cy="168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05950" cy="1682990"/>
            </a:xfrm>
            <a:custGeom>
              <a:avLst/>
              <a:gdLst/>
              <a:ahLst/>
              <a:cxnLst/>
              <a:rect l="l" t="t" r="r" b="b"/>
              <a:pathLst>
                <a:path w="3305950" h="168299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46577" y="1734963"/>
            <a:ext cx="11430000" cy="1738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7200" dirty="0" smtClean="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Methodology</a:t>
            </a:r>
            <a:endParaRPr lang="en-US" sz="7200" dirty="0">
              <a:solidFill>
                <a:srgbClr val="E9BB6D"/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2751994" y="495176"/>
            <a:ext cx="4770783" cy="4114800"/>
          </a:xfrm>
          <a:custGeom>
            <a:avLst/>
            <a:gdLst/>
            <a:ahLst/>
            <a:cxnLst/>
            <a:rect l="l" t="t" r="r" b="b"/>
            <a:pathLst>
              <a:path w="4770783" h="4114800">
                <a:moveTo>
                  <a:pt x="0" y="0"/>
                </a:moveTo>
                <a:lnTo>
                  <a:pt x="4770782" y="0"/>
                </a:lnTo>
                <a:lnTo>
                  <a:pt x="4770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3">
            <a:extLst>
              <a:ext uri="{FF2B5EF4-FFF2-40B4-BE49-F238E27FC236}">
                <a16:creationId xmlns:a16="http://schemas.microsoft.com/office/drawing/2014/main" id="{5C2A918C-B326-E19C-F638-1BF45897B2F5}"/>
              </a:ext>
            </a:extLst>
          </p:cNvPr>
          <p:cNvSpPr/>
          <p:nvPr/>
        </p:nvSpPr>
        <p:spPr>
          <a:xfrm>
            <a:off x="3342929" y="4275936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081D2-43AC-CB86-EAF8-48AEBF72E31D}"/>
              </a:ext>
            </a:extLst>
          </p:cNvPr>
          <p:cNvSpPr txBox="1"/>
          <p:nvPr/>
        </p:nvSpPr>
        <p:spPr>
          <a:xfrm>
            <a:off x="3653603" y="4117533"/>
            <a:ext cx="613712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Methodology 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33">
            <a:extLst>
              <a:ext uri="{FF2B5EF4-FFF2-40B4-BE49-F238E27FC236}">
                <a16:creationId xmlns:a16="http://schemas.microsoft.com/office/drawing/2014/main" id="{5C2A918C-B326-E19C-F638-1BF45897B2F5}"/>
              </a:ext>
            </a:extLst>
          </p:cNvPr>
          <p:cNvSpPr/>
          <p:nvPr/>
        </p:nvSpPr>
        <p:spPr>
          <a:xfrm>
            <a:off x="3342929" y="5442073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717176" y="5223515"/>
            <a:ext cx="61478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Dual Stream Framework</a:t>
            </a:r>
            <a:endParaRPr lang="en-US" sz="40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209" y="7316056"/>
            <a:ext cx="256054" cy="2804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209" y="6477907"/>
            <a:ext cx="256054" cy="28044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742576" y="6264184"/>
            <a:ext cx="80954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Experimental design and Metrics</a:t>
            </a:r>
            <a:endParaRPr lang="en-US" sz="40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742576" y="7081979"/>
            <a:ext cx="71833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Implementation and Training</a:t>
            </a:r>
            <a:endParaRPr lang="en-US" sz="40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061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A475E-F8CC-02B7-4227-FB5E106D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1DC365-D92F-7247-2C4D-63165F383471}"/>
              </a:ext>
            </a:extLst>
          </p:cNvPr>
          <p:cNvGrpSpPr/>
          <p:nvPr/>
        </p:nvGrpSpPr>
        <p:grpSpPr>
          <a:xfrm>
            <a:off x="-5181600" y="-6047452"/>
            <a:ext cx="24231600" cy="16660582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BA3008-9EBE-970E-417A-6D483B657AE9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48BCA4-1694-25E3-21A2-722AE664B024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1E26B72-8D14-CD5C-3288-684D05A6EEB6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56FBF86-9FBC-9F05-E2FD-C44E7111D24D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35002D0-C8AE-9A02-2E02-CA0091CA1B29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01A431D-7C61-9190-7521-904031E56E06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B2F7253-05DE-407F-C060-85CBEB9AB75D}"/>
              </a:ext>
            </a:extLst>
          </p:cNvPr>
          <p:cNvGrpSpPr/>
          <p:nvPr/>
        </p:nvGrpSpPr>
        <p:grpSpPr>
          <a:xfrm>
            <a:off x="987577" y="2965261"/>
            <a:ext cx="7861281" cy="2811661"/>
            <a:chOff x="-10831" y="-38100"/>
            <a:chExt cx="2070461" cy="74052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2924ADA-3E39-579E-B83C-86C25448AF00}"/>
                </a:ext>
              </a:extLst>
            </p:cNvPr>
            <p:cNvSpPr/>
            <p:nvPr/>
          </p:nvSpPr>
          <p:spPr>
            <a:xfrm>
              <a:off x="-10831" y="35340"/>
              <a:ext cx="2059630" cy="593640"/>
            </a:xfrm>
            <a:custGeom>
              <a:avLst/>
              <a:gdLst/>
              <a:ahLst/>
              <a:cxnLst/>
              <a:rect l="l" t="t" r="r" b="b"/>
              <a:pathLst>
                <a:path w="2059630" h="70242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651930"/>
                  </a:lnTo>
                  <a:cubicBezTo>
                    <a:pt x="2059630" y="665321"/>
                    <a:pt x="2054311" y="678163"/>
                    <a:pt x="2044842" y="687632"/>
                  </a:cubicBezTo>
                  <a:cubicBezTo>
                    <a:pt x="2035373" y="697100"/>
                    <a:pt x="2022531" y="702420"/>
                    <a:pt x="2009140" y="702420"/>
                  </a:cubicBezTo>
                  <a:lnTo>
                    <a:pt x="50490" y="702420"/>
                  </a:lnTo>
                  <a:cubicBezTo>
                    <a:pt x="37099" y="702420"/>
                    <a:pt x="24257" y="697100"/>
                    <a:pt x="14788" y="687632"/>
                  </a:cubicBezTo>
                  <a:cubicBezTo>
                    <a:pt x="5319" y="678163"/>
                    <a:pt x="0" y="665321"/>
                    <a:pt x="0" y="651930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endParaRPr>
            </a:p>
            <a:p>
              <a:pPr marL="914400" marR="0" indent="-457200" algn="l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en-US" sz="3200" b="1" dirty="0" smtClean="0">
                  <a:solidFill>
                    <a:schemeClr val="accent2"/>
                  </a:solidFill>
                  <a:effectLst/>
                  <a:latin typeface="+mj-lt"/>
                  <a:ea typeface="Times New Roman" panose="02020603050405020304" pitchFamily="18" charset="0"/>
                  <a:cs typeface="Vrinda" panose="020B0502040204020203" pitchFamily="34" charset="0"/>
                </a:rPr>
                <a:t>Dual Stream Framework : </a:t>
              </a:r>
              <a:r>
                <a:rPr lang="en-US" sz="3200" dirty="0" smtClean="0">
                  <a:solidFill>
                    <a:schemeClr val="accent2"/>
                  </a:solidFill>
                  <a:effectLst/>
                  <a:latin typeface="+mj-lt"/>
                  <a:ea typeface="Times New Roman" panose="02020603050405020304" pitchFamily="18" charset="0"/>
                  <a:cs typeface="Vrinda" panose="020B0502040204020203" pitchFamily="34" charset="0"/>
                </a:rPr>
                <a:t>Statistical ML and Transformers</a:t>
              </a:r>
              <a:endParaRPr lang="en-US" sz="3200" dirty="0" smtClean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5639C0E-C1E2-C3CB-ADA4-63ED913D3D6F}"/>
                </a:ext>
              </a:extLst>
            </p:cNvPr>
            <p:cNvSpPr txBox="1"/>
            <p:nvPr/>
          </p:nvSpPr>
          <p:spPr>
            <a:xfrm>
              <a:off x="0" y="-38100"/>
              <a:ext cx="2059630" cy="74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3">
            <a:extLst>
              <a:ext uri="{FF2B5EF4-FFF2-40B4-BE49-F238E27FC236}">
                <a16:creationId xmlns:a16="http://schemas.microsoft.com/office/drawing/2014/main" id="{248E9D29-AB52-5D64-F340-7EEE3397C8D5}"/>
              </a:ext>
            </a:extLst>
          </p:cNvPr>
          <p:cNvSpPr/>
          <p:nvPr/>
        </p:nvSpPr>
        <p:spPr>
          <a:xfrm>
            <a:off x="9601200" y="3244103"/>
            <a:ext cx="7820157" cy="2253976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9144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TF-IDF and traditional ML </a:t>
            </a:r>
            <a:r>
              <a:rPr lang="en-US" sz="3200" dirty="0" smtClean="0">
                <a:solidFill>
                  <a:schemeClr val="accent2"/>
                </a:solidFill>
                <a:latin typeface="+mj-lt"/>
              </a:rPr>
              <a:t>baselines</a:t>
            </a:r>
            <a:endParaRPr lang="en-US" sz="4400" dirty="0">
              <a:solidFill>
                <a:schemeClr val="accent2"/>
              </a:solidFill>
              <a:effectLst/>
              <a:latin typeface="+mj-lt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433F10A-7D70-A8CD-B146-AE6CA834E88B}"/>
              </a:ext>
            </a:extLst>
          </p:cNvPr>
          <p:cNvSpPr/>
          <p:nvPr/>
        </p:nvSpPr>
        <p:spPr>
          <a:xfrm>
            <a:off x="987576" y="6168182"/>
            <a:ext cx="7820157" cy="2253976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9144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Transformer-based Deep Learning with latent feature fusion.</a:t>
            </a:r>
            <a:endParaRPr lang="en-US" sz="3200" dirty="0" smtClean="0">
              <a:solidFill>
                <a:schemeClr val="accent2"/>
              </a:solidFill>
              <a:latin typeface="+mj-lt"/>
            </a:endParaRPr>
          </a:p>
          <a:p>
            <a:pPr marL="914400" marR="0" indent="-4572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E48A3B8-2D31-93A6-00BE-FBB2D010ACDB}"/>
              </a:ext>
            </a:extLst>
          </p:cNvPr>
          <p:cNvSpPr/>
          <p:nvPr/>
        </p:nvSpPr>
        <p:spPr>
          <a:xfrm>
            <a:off x="9595338" y="6168182"/>
            <a:ext cx="7820157" cy="2277318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pPr marL="4114800" lvl="8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9144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2"/>
                </a:solidFill>
                <a:latin typeface="+mj-lt"/>
              </a:rPr>
              <a:t>Validation:</a:t>
            </a:r>
            <a:r>
              <a:rPr lang="en-US" sz="3200" dirty="0">
                <a:solidFill>
                  <a:schemeClr val="accent2"/>
                </a:solidFill>
                <a:latin typeface="+mj-lt"/>
              </a:rPr>
              <a:t> Stratified 80/20 train-test split.</a:t>
            </a:r>
          </a:p>
          <a:p>
            <a:pPr marL="914400" marR="0" indent="-45720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6600" y="1196836"/>
            <a:ext cx="11384848" cy="1086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8560"/>
              </a:lnSpc>
            </a:pPr>
            <a:r>
              <a:rPr lang="en-US" sz="6000" dirty="0" smtClean="0">
                <a:solidFill>
                  <a:srgbClr val="F79646">
                    <a:lumMod val="20000"/>
                    <a:lumOff val="80000"/>
                  </a:srgbClr>
                </a:solidFill>
                <a:latin typeface="Boulder"/>
                <a:ea typeface="Boulder"/>
                <a:cs typeface="Boulder"/>
                <a:sym typeface="Boulder"/>
              </a:rPr>
              <a:t>Methodology Overview</a:t>
            </a:r>
            <a:endParaRPr lang="en-US" sz="6000" dirty="0">
              <a:solidFill>
                <a:srgbClr val="F79646">
                  <a:lumMod val="20000"/>
                  <a:lumOff val="80000"/>
                </a:srgb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0" y="-594979"/>
            <a:ext cx="4773582" cy="32128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8332" y="7295170"/>
            <a:ext cx="4773582" cy="32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2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209550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409294" y="5183130"/>
            <a:ext cx="5598901" cy="40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endParaRPr lang="en-US" sz="2400" b="1" dirty="0">
              <a:solidFill>
                <a:srgbClr val="723A3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1" name="Freeform 21"/>
          <p:cNvSpPr/>
          <p:nvPr/>
        </p:nvSpPr>
        <p:spPr>
          <a:xfrm rot="-7322668">
            <a:off x="15009063" y="-274377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0" y="0"/>
                </a:moveTo>
                <a:lnTo>
                  <a:pt x="3284676" y="0"/>
                </a:lnTo>
                <a:lnTo>
                  <a:pt x="3284676" y="3412650"/>
                </a:lnTo>
                <a:lnTo>
                  <a:pt x="0" y="3412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9A115-E91F-CA80-7058-F8A58409BE98}"/>
              </a:ext>
            </a:extLst>
          </p:cNvPr>
          <p:cNvSpPr txBox="1"/>
          <p:nvPr/>
        </p:nvSpPr>
        <p:spPr>
          <a:xfrm>
            <a:off x="4912196" y="8964190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0800" y="-109981"/>
            <a:ext cx="12496800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8560"/>
              </a:lnSpc>
            </a:pPr>
            <a:r>
              <a:rPr lang="en-US" sz="4400" dirty="0" smtClean="0">
                <a:solidFill>
                  <a:srgbClr val="F79646">
                    <a:lumMod val="20000"/>
                    <a:lumOff val="80000"/>
                  </a:srgbClr>
                </a:solidFill>
                <a:latin typeface="Boulder"/>
                <a:ea typeface="Boulder"/>
                <a:cs typeface="Boulder"/>
                <a:sym typeface="Boulder"/>
              </a:rPr>
              <a:t>Statistical Machine Learning</a:t>
            </a:r>
            <a:endParaRPr lang="en-US" sz="4400" dirty="0">
              <a:solidFill>
                <a:srgbClr val="F79646">
                  <a:lumMod val="20000"/>
                  <a:lumOff val="80000"/>
                </a:srgb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93" y="876300"/>
            <a:ext cx="9734107" cy="9041997"/>
          </a:xfrm>
          <a:prstGeom prst="rect">
            <a:avLst/>
          </a:prstGeom>
        </p:spPr>
      </p:pic>
      <p:grpSp>
        <p:nvGrpSpPr>
          <p:cNvPr id="18" name="Group 9"/>
          <p:cNvGrpSpPr/>
          <p:nvPr/>
        </p:nvGrpSpPr>
        <p:grpSpPr>
          <a:xfrm>
            <a:off x="10684300" y="3626625"/>
            <a:ext cx="7315200" cy="6278030"/>
            <a:chOff x="0" y="0"/>
            <a:chExt cx="3708322" cy="1504720"/>
          </a:xfrm>
        </p:grpSpPr>
        <p:sp>
          <p:nvSpPr>
            <p:cNvPr id="19" name="Freeform 10"/>
            <p:cNvSpPr/>
            <p:nvPr/>
          </p:nvSpPr>
          <p:spPr>
            <a:xfrm>
              <a:off x="0" y="0"/>
              <a:ext cx="3708322" cy="1504720"/>
            </a:xfrm>
            <a:custGeom>
              <a:avLst/>
              <a:gdLst/>
              <a:ahLst/>
              <a:cxnLst/>
              <a:rect l="l" t="t" r="r" b="b"/>
              <a:pathLst>
                <a:path w="3708322" h="1504720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476678"/>
                  </a:lnTo>
                  <a:cubicBezTo>
                    <a:pt x="3708322" y="1484115"/>
                    <a:pt x="3705367" y="1491248"/>
                    <a:pt x="3700108" y="1496507"/>
                  </a:cubicBezTo>
                  <a:cubicBezTo>
                    <a:pt x="3694849" y="1501766"/>
                    <a:pt x="3687717" y="1504720"/>
                    <a:pt x="3680279" y="1504720"/>
                  </a:cubicBezTo>
                  <a:lnTo>
                    <a:pt x="28042" y="1504720"/>
                  </a:lnTo>
                  <a:cubicBezTo>
                    <a:pt x="20605" y="1504720"/>
                    <a:pt x="13472" y="1501766"/>
                    <a:pt x="8213" y="1496507"/>
                  </a:cubicBezTo>
                  <a:cubicBezTo>
                    <a:pt x="2954" y="1491248"/>
                    <a:pt x="0" y="1484115"/>
                    <a:pt x="0" y="1476678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20" name="TextBox 11"/>
            <p:cNvSpPr txBox="1"/>
            <p:nvPr/>
          </p:nvSpPr>
          <p:spPr>
            <a:xfrm>
              <a:off x="0" y="-38100"/>
              <a:ext cx="3708322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1476988" y="4396851"/>
            <a:ext cx="62014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504D"/>
                </a:solidFill>
              </a:rPr>
              <a:t>Text representation : </a:t>
            </a:r>
            <a:r>
              <a:rPr lang="en-US" sz="2400" dirty="0" smtClean="0">
                <a:solidFill>
                  <a:srgbClr val="C0504D"/>
                </a:solidFill>
              </a:rPr>
              <a:t>Text to sparse TF-IDF vectors</a:t>
            </a:r>
          </a:p>
          <a:p>
            <a:pPr lvl="0"/>
            <a:endParaRPr lang="en-US" sz="2400" b="1" dirty="0" smtClean="0">
              <a:solidFill>
                <a:srgbClr val="C0504D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504D"/>
                </a:solidFill>
              </a:rPr>
              <a:t>Feature Fusion : </a:t>
            </a:r>
            <a:r>
              <a:rPr lang="en-US" sz="2400" dirty="0">
                <a:solidFill>
                  <a:srgbClr val="C0504D"/>
                </a:solidFill>
              </a:rPr>
              <a:t>Horizontally stacks TF-IDF vectors with standardized metadata</a:t>
            </a:r>
          </a:p>
          <a:p>
            <a:pPr lvl="0"/>
            <a:endParaRPr lang="en-US" sz="2400" b="1" dirty="0">
              <a:solidFill>
                <a:srgbClr val="C0504D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504D"/>
                </a:solidFill>
              </a:rPr>
              <a:t>Classifiers </a:t>
            </a:r>
            <a:r>
              <a:rPr lang="en-US" sz="2400" b="1" dirty="0">
                <a:solidFill>
                  <a:srgbClr val="C0504D"/>
                </a:solidFill>
              </a:rPr>
              <a:t>:  </a:t>
            </a:r>
            <a:r>
              <a:rPr lang="en-US" sz="2400" dirty="0">
                <a:solidFill>
                  <a:srgbClr val="C0504D"/>
                </a:solidFill>
              </a:rPr>
              <a:t>Deployed Logistic </a:t>
            </a:r>
            <a:r>
              <a:rPr lang="en-US" sz="2400" dirty="0" smtClean="0">
                <a:solidFill>
                  <a:srgbClr val="C0504D"/>
                </a:solidFill>
              </a:rPr>
              <a:t>Regression, </a:t>
            </a:r>
            <a:r>
              <a:rPr lang="en-US" sz="2400" dirty="0">
                <a:solidFill>
                  <a:srgbClr val="C0504D"/>
                </a:solidFill>
              </a:rPr>
              <a:t>XGBoost </a:t>
            </a:r>
            <a:r>
              <a:rPr lang="en-US" sz="2400" dirty="0" smtClean="0">
                <a:solidFill>
                  <a:srgbClr val="C0504D"/>
                </a:solidFill>
              </a:rPr>
              <a:t>, </a:t>
            </a:r>
            <a:r>
              <a:rPr lang="en-US" sz="2400" dirty="0">
                <a:solidFill>
                  <a:srgbClr val="C0504D"/>
                </a:solidFill>
              </a:rPr>
              <a:t>and LightGBM</a:t>
            </a:r>
          </a:p>
          <a:p>
            <a:pPr lvl="0"/>
            <a:endParaRPr lang="en-US" sz="2400" b="1" dirty="0">
              <a:solidFill>
                <a:srgbClr val="C0504D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504D"/>
                </a:solidFill>
              </a:rPr>
              <a:t>Optimization : </a:t>
            </a:r>
            <a:r>
              <a:rPr lang="en-US" sz="2400" dirty="0">
                <a:solidFill>
                  <a:srgbClr val="C0504D"/>
                </a:solidFill>
              </a:rPr>
              <a:t>Used </a:t>
            </a:r>
            <a:r>
              <a:rPr lang="en-US" sz="2400" i="1" u="sng" dirty="0">
                <a:solidFill>
                  <a:srgbClr val="C0504D"/>
                </a:solidFill>
              </a:rPr>
              <a:t>class_weight='balanced' </a:t>
            </a:r>
            <a:r>
              <a:rPr lang="en-US" sz="2400" dirty="0">
                <a:solidFill>
                  <a:srgbClr val="C0504D"/>
                </a:solidFill>
              </a:rPr>
              <a:t>to handle class imbalance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46" y="1242366"/>
            <a:ext cx="7848599" cy="881295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850840" y="9241188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C0504D"/>
                </a:solidFill>
              </a:rPr>
              <a:t>Fig : </a:t>
            </a:r>
            <a:r>
              <a:rPr lang="en-US" sz="2400" b="1" dirty="0" smtClean="0">
                <a:solidFill>
                  <a:srgbClr val="C0504D"/>
                </a:solidFill>
              </a:rPr>
              <a:t>ML model pipeline </a:t>
            </a:r>
            <a:endParaRPr lang="en-US" sz="2400" b="1" dirty="0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209550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409294" y="5183130"/>
            <a:ext cx="5598901" cy="40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endParaRPr lang="en-US" sz="2400" b="1" dirty="0">
              <a:solidFill>
                <a:srgbClr val="723A3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1" name="Freeform 21"/>
          <p:cNvSpPr/>
          <p:nvPr/>
        </p:nvSpPr>
        <p:spPr>
          <a:xfrm rot="-7322668">
            <a:off x="15009063" y="-274377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0" y="0"/>
                </a:moveTo>
                <a:lnTo>
                  <a:pt x="3284676" y="0"/>
                </a:lnTo>
                <a:lnTo>
                  <a:pt x="3284676" y="3412650"/>
                </a:lnTo>
                <a:lnTo>
                  <a:pt x="0" y="3412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9A115-E91F-CA80-7058-F8A58409BE98}"/>
              </a:ext>
            </a:extLst>
          </p:cNvPr>
          <p:cNvSpPr txBox="1"/>
          <p:nvPr/>
        </p:nvSpPr>
        <p:spPr>
          <a:xfrm>
            <a:off x="4912196" y="8964190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0800" y="-109981"/>
            <a:ext cx="12496800" cy="1041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8560"/>
              </a:lnSpc>
            </a:pPr>
            <a:r>
              <a:rPr lang="en-US" sz="4400" dirty="0" smtClean="0">
                <a:solidFill>
                  <a:srgbClr val="F79646">
                    <a:lumMod val="20000"/>
                    <a:lumOff val="80000"/>
                  </a:srgbClr>
                </a:solidFill>
                <a:latin typeface="Boulder"/>
                <a:ea typeface="Boulder"/>
                <a:cs typeface="Boulder"/>
                <a:sym typeface="Boulder"/>
              </a:rPr>
              <a:t>Transformer </a:t>
            </a:r>
            <a:r>
              <a:rPr lang="en-US" sz="4400" dirty="0">
                <a:solidFill>
                  <a:srgbClr val="F79646">
                    <a:lumMod val="20000"/>
                    <a:lumOff val="80000"/>
                  </a:srgbClr>
                </a:solidFill>
                <a:latin typeface="Boulder"/>
                <a:ea typeface="Boulder"/>
                <a:cs typeface="Boulder"/>
                <a:sym typeface="Boulder"/>
              </a:rPr>
              <a:t>Late Fusion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93" y="876300"/>
            <a:ext cx="9734107" cy="9041997"/>
          </a:xfrm>
          <a:prstGeom prst="rect">
            <a:avLst/>
          </a:prstGeom>
        </p:spPr>
      </p:pic>
      <p:grpSp>
        <p:nvGrpSpPr>
          <p:cNvPr id="18" name="Group 9"/>
          <p:cNvGrpSpPr/>
          <p:nvPr/>
        </p:nvGrpSpPr>
        <p:grpSpPr>
          <a:xfrm>
            <a:off x="10684300" y="3626625"/>
            <a:ext cx="7315200" cy="6278030"/>
            <a:chOff x="0" y="0"/>
            <a:chExt cx="3708322" cy="1504720"/>
          </a:xfrm>
        </p:grpSpPr>
        <p:sp>
          <p:nvSpPr>
            <p:cNvPr id="19" name="Freeform 10"/>
            <p:cNvSpPr/>
            <p:nvPr/>
          </p:nvSpPr>
          <p:spPr>
            <a:xfrm>
              <a:off x="0" y="0"/>
              <a:ext cx="3708322" cy="1504720"/>
            </a:xfrm>
            <a:custGeom>
              <a:avLst/>
              <a:gdLst/>
              <a:ahLst/>
              <a:cxnLst/>
              <a:rect l="l" t="t" r="r" b="b"/>
              <a:pathLst>
                <a:path w="3708322" h="1504720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476678"/>
                  </a:lnTo>
                  <a:cubicBezTo>
                    <a:pt x="3708322" y="1484115"/>
                    <a:pt x="3705367" y="1491248"/>
                    <a:pt x="3700108" y="1496507"/>
                  </a:cubicBezTo>
                  <a:cubicBezTo>
                    <a:pt x="3694849" y="1501766"/>
                    <a:pt x="3687717" y="1504720"/>
                    <a:pt x="3680279" y="1504720"/>
                  </a:cubicBezTo>
                  <a:lnTo>
                    <a:pt x="28042" y="1504720"/>
                  </a:lnTo>
                  <a:cubicBezTo>
                    <a:pt x="20605" y="1504720"/>
                    <a:pt x="13472" y="1501766"/>
                    <a:pt x="8213" y="1496507"/>
                  </a:cubicBezTo>
                  <a:cubicBezTo>
                    <a:pt x="2954" y="1491248"/>
                    <a:pt x="0" y="1484115"/>
                    <a:pt x="0" y="1476678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20" name="TextBox 11"/>
            <p:cNvSpPr txBox="1"/>
            <p:nvPr/>
          </p:nvSpPr>
          <p:spPr>
            <a:xfrm>
              <a:off x="0" y="-38100"/>
              <a:ext cx="3708322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1458147" y="4206933"/>
            <a:ext cx="62014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504D"/>
                </a:solidFill>
              </a:rPr>
              <a:t>Semantic Encoding </a:t>
            </a:r>
            <a:r>
              <a:rPr lang="en-US" sz="2400" b="1" dirty="0" smtClean="0">
                <a:solidFill>
                  <a:srgbClr val="C0504D"/>
                </a:solidFill>
              </a:rPr>
              <a:t>: </a:t>
            </a:r>
            <a:r>
              <a:rPr lang="en-US" sz="2400" dirty="0" smtClean="0">
                <a:solidFill>
                  <a:srgbClr val="C0504D"/>
                </a:solidFill>
              </a:rPr>
              <a:t>Pre-trained </a:t>
            </a:r>
            <a:r>
              <a:rPr lang="en-US" sz="2400" dirty="0">
                <a:solidFill>
                  <a:srgbClr val="C0504D"/>
                </a:solidFill>
              </a:rPr>
              <a:t>backbones </a:t>
            </a:r>
            <a:r>
              <a:rPr lang="en-US" sz="2400" dirty="0" smtClean="0">
                <a:solidFill>
                  <a:srgbClr val="C0504D"/>
                </a:solidFill>
              </a:rPr>
              <a:t>to </a:t>
            </a:r>
            <a:r>
              <a:rPr lang="en-US" sz="2400" dirty="0">
                <a:solidFill>
                  <a:srgbClr val="C0504D"/>
                </a:solidFill>
              </a:rPr>
              <a:t>extract [CLS] token </a:t>
            </a:r>
            <a:r>
              <a:rPr lang="en-US" sz="2400" dirty="0" smtClean="0">
                <a:solidFill>
                  <a:srgbClr val="C0504D"/>
                </a:solidFill>
              </a:rPr>
              <a:t>embeddings.</a:t>
            </a:r>
          </a:p>
          <a:p>
            <a:pPr lvl="0"/>
            <a:endParaRPr lang="en-US" sz="2400" b="1" dirty="0" smtClean="0">
              <a:solidFill>
                <a:srgbClr val="C0504D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504D"/>
                </a:solidFill>
              </a:rPr>
              <a:t>Late Fusion </a:t>
            </a:r>
            <a:r>
              <a:rPr lang="en-US" sz="2400" b="1" dirty="0" smtClean="0">
                <a:solidFill>
                  <a:srgbClr val="C0504D"/>
                </a:solidFill>
              </a:rPr>
              <a:t>Architecture : </a:t>
            </a:r>
            <a:r>
              <a:rPr lang="en-US" sz="2400" dirty="0">
                <a:solidFill>
                  <a:srgbClr val="C0504D"/>
                </a:solidFill>
              </a:rPr>
              <a:t>Learns text semantics independently before integrating with structured metadata</a:t>
            </a:r>
            <a:r>
              <a:rPr lang="en-US" sz="2400" dirty="0" smtClean="0">
                <a:solidFill>
                  <a:srgbClr val="C0504D"/>
                </a:solidFill>
              </a:rPr>
              <a:t>.</a:t>
            </a:r>
          </a:p>
          <a:p>
            <a:pPr lvl="0"/>
            <a:endParaRPr lang="en-US" sz="2400" b="1" dirty="0">
              <a:solidFill>
                <a:srgbClr val="C0504D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504D"/>
                </a:solidFill>
              </a:rPr>
              <a:t>Fusion Mechanism :  </a:t>
            </a:r>
            <a:r>
              <a:rPr lang="en-US" sz="2400" dirty="0">
                <a:solidFill>
                  <a:srgbClr val="C0504D"/>
                </a:solidFill>
              </a:rPr>
              <a:t>Concatenates the semantic vector </a:t>
            </a:r>
            <a:r>
              <a:rPr lang="en-US" sz="2400" dirty="0" smtClean="0">
                <a:solidFill>
                  <a:srgbClr val="C0504D"/>
                </a:solidFill>
              </a:rPr>
              <a:t>with </a:t>
            </a:r>
            <a:r>
              <a:rPr lang="en-US" sz="2400" dirty="0">
                <a:solidFill>
                  <a:srgbClr val="C0504D"/>
                </a:solidFill>
              </a:rPr>
              <a:t>the metadata </a:t>
            </a:r>
            <a:r>
              <a:rPr lang="en-US" sz="2400" dirty="0" smtClean="0">
                <a:solidFill>
                  <a:srgbClr val="C0504D"/>
                </a:solidFill>
              </a:rPr>
              <a:t>vector.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C0504D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504D"/>
                </a:solidFill>
              </a:rPr>
              <a:t>Classification Head : </a:t>
            </a:r>
            <a:r>
              <a:rPr lang="en-US" sz="2400" dirty="0">
                <a:solidFill>
                  <a:srgbClr val="C0504D"/>
                </a:solidFill>
              </a:rPr>
              <a:t>Passes fused data through a Dropout layer </a:t>
            </a:r>
            <a:r>
              <a:rPr lang="en-US" sz="2400" dirty="0" smtClean="0">
                <a:solidFill>
                  <a:srgbClr val="C0504D"/>
                </a:solidFill>
              </a:rPr>
              <a:t>and </a:t>
            </a:r>
            <a:r>
              <a:rPr lang="en-US" sz="2400" dirty="0">
                <a:solidFill>
                  <a:srgbClr val="C0504D"/>
                </a:solidFill>
              </a:rPr>
              <a:t>a final Linear layer.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44" y="1046086"/>
            <a:ext cx="7543800" cy="92055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3795" y="9201711"/>
            <a:ext cx="4309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C0504D"/>
                </a:solidFill>
              </a:rPr>
              <a:t>Fig : </a:t>
            </a:r>
            <a:r>
              <a:rPr lang="en-US" sz="2400" b="1" dirty="0" smtClean="0">
                <a:solidFill>
                  <a:srgbClr val="C0504D"/>
                </a:solidFill>
              </a:rPr>
              <a:t>Transformer model pipeline</a:t>
            </a:r>
            <a:endParaRPr lang="en-US" sz="2400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51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18110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0" y="5433508"/>
            <a:ext cx="3417020" cy="4218543"/>
          </a:xfrm>
          <a:custGeom>
            <a:avLst/>
            <a:gdLst/>
            <a:ahLst/>
            <a:cxnLst/>
            <a:rect l="l" t="t" r="r" b="b"/>
            <a:pathLst>
              <a:path w="3417020" h="4218543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70980" y="5433508"/>
            <a:ext cx="3417020" cy="4218543"/>
          </a:xfrm>
          <a:custGeom>
            <a:avLst/>
            <a:gdLst/>
            <a:ahLst/>
            <a:cxnLst/>
            <a:rect l="l" t="t" r="r" b="b"/>
            <a:pathLst>
              <a:path w="3417020" h="4218543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03983" y="2940193"/>
            <a:ext cx="14080034" cy="6116483"/>
            <a:chOff x="0" y="0"/>
            <a:chExt cx="3708322" cy="16109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08322" cy="1610926"/>
            </a:xfrm>
            <a:custGeom>
              <a:avLst/>
              <a:gdLst/>
              <a:ahLst/>
              <a:cxnLst/>
              <a:rect l="l" t="t" r="r" b="b"/>
              <a:pathLst>
                <a:path w="3708322" h="1610926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582883"/>
                  </a:lnTo>
                  <a:cubicBezTo>
                    <a:pt x="3708322" y="1590320"/>
                    <a:pt x="3705367" y="1597453"/>
                    <a:pt x="3700108" y="1602712"/>
                  </a:cubicBezTo>
                  <a:cubicBezTo>
                    <a:pt x="3694849" y="1607971"/>
                    <a:pt x="3687717" y="1610926"/>
                    <a:pt x="3680279" y="1610926"/>
                  </a:cubicBezTo>
                  <a:lnTo>
                    <a:pt x="28042" y="1610926"/>
                  </a:lnTo>
                  <a:cubicBezTo>
                    <a:pt x="20605" y="1610926"/>
                    <a:pt x="13472" y="1607971"/>
                    <a:pt x="8213" y="1602712"/>
                  </a:cubicBezTo>
                  <a:cubicBezTo>
                    <a:pt x="2954" y="1597453"/>
                    <a:pt x="0" y="1590320"/>
                    <a:pt x="0" y="1582883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08322" cy="16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6977" y="791212"/>
            <a:ext cx="15534046" cy="9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5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Experimental </a:t>
            </a:r>
            <a:r>
              <a:rPr lang="en-US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Design &amp; Metrics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E963D-697B-F83C-CBCA-11154B9CAD3A}"/>
              </a:ext>
            </a:extLst>
          </p:cNvPr>
          <p:cNvSpPr txBox="1"/>
          <p:nvPr/>
        </p:nvSpPr>
        <p:spPr>
          <a:xfrm>
            <a:off x="3417020" y="3218135"/>
            <a:ext cx="1035733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Environment 1 (Text-Only): </a:t>
            </a: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Establishes a linguistic baseline using only reviewText</a:t>
            </a:r>
            <a:r>
              <a:rPr lang="en-US" sz="2800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.</a:t>
            </a:r>
          </a:p>
          <a:p>
            <a:pPr marR="0" lvl="0">
              <a:buSzPts val="1000"/>
              <a:tabLst>
                <a:tab pos="457200" algn="l"/>
              </a:tabLst>
            </a:pPr>
            <a:endParaRPr lang="en-US" sz="2800" dirty="0" smtClean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Environment 2 (Top-4 Metadata): </a:t>
            </a: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Integrates text with top-ranked features (tomatoMeter, title, genre</a:t>
            </a:r>
            <a:r>
              <a:rPr lang="en-US" sz="2800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).</a:t>
            </a:r>
          </a:p>
          <a:p>
            <a:pPr marR="0" lvl="0">
              <a:buSzPts val="1000"/>
              <a:tabLst>
                <a:tab pos="457200" algn="l"/>
              </a:tabLst>
            </a:pPr>
            <a:endParaRPr lang="en-US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Environment 3 (All Features): </a:t>
            </a: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Utilizes the complete set of text, scores, and categorical </a:t>
            </a:r>
            <a:r>
              <a:rPr lang="en-US" sz="2800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tags.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800" b="1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Primary Metric: </a:t>
            </a: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Evaluation focuses on Weighted F1-Score to account for class imbalance</a:t>
            </a:r>
            <a:r>
              <a:rPr lang="en-US" sz="2800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.</a:t>
            </a:r>
          </a:p>
          <a:p>
            <a:pPr marR="0" lvl="0">
              <a:buSzPts val="1000"/>
              <a:tabLst>
                <a:tab pos="457200" algn="l"/>
              </a:tabLst>
            </a:pPr>
            <a:endParaRPr lang="en-US" sz="2800" dirty="0" smtClean="0">
              <a:solidFill>
                <a:schemeClr val="accent2"/>
              </a:solidFill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Execution</a:t>
            </a: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 : Executed on Python 3.10 using NVIDIA Tesla T4 GPUs.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949517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103983" y="1943101"/>
            <a:ext cx="14080034" cy="7113576"/>
            <a:chOff x="0" y="0"/>
            <a:chExt cx="3708322" cy="16109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08322" cy="1610926"/>
            </a:xfrm>
            <a:custGeom>
              <a:avLst/>
              <a:gdLst/>
              <a:ahLst/>
              <a:cxnLst/>
              <a:rect l="l" t="t" r="r" b="b"/>
              <a:pathLst>
                <a:path w="3708322" h="1610926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582883"/>
                  </a:lnTo>
                  <a:cubicBezTo>
                    <a:pt x="3708322" y="1590320"/>
                    <a:pt x="3705367" y="1597453"/>
                    <a:pt x="3700108" y="1602712"/>
                  </a:cubicBezTo>
                  <a:cubicBezTo>
                    <a:pt x="3694849" y="1607971"/>
                    <a:pt x="3687717" y="1610926"/>
                    <a:pt x="3680279" y="1610926"/>
                  </a:cubicBezTo>
                  <a:lnTo>
                    <a:pt x="28042" y="1610926"/>
                  </a:lnTo>
                  <a:cubicBezTo>
                    <a:pt x="20605" y="1610926"/>
                    <a:pt x="13472" y="1607971"/>
                    <a:pt x="8213" y="1602712"/>
                  </a:cubicBezTo>
                  <a:cubicBezTo>
                    <a:pt x="2954" y="1597453"/>
                    <a:pt x="0" y="1590320"/>
                    <a:pt x="0" y="1582883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08322" cy="16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6977" y="302898"/>
            <a:ext cx="15534046" cy="9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5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Statistical model </a:t>
            </a:r>
            <a:r>
              <a:rPr lang="en-US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Implementation</a:t>
            </a:r>
            <a:r>
              <a:rPr lang="en-US" sz="5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  </a:t>
            </a:r>
            <a:endParaRPr lang="en-US" sz="5400" dirty="0">
              <a:solidFill>
                <a:schemeClr val="accent6">
                  <a:lumMod val="20000"/>
                  <a:lumOff val="80000"/>
                </a:scheme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E963D-697B-F83C-CBCA-11154B9CAD3A}"/>
              </a:ext>
            </a:extLst>
          </p:cNvPr>
          <p:cNvSpPr txBox="1"/>
          <p:nvPr/>
        </p:nvSpPr>
        <p:spPr>
          <a:xfrm>
            <a:off x="3657600" y="3162300"/>
            <a:ext cx="1035733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Input Features: </a:t>
            </a: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Sparse TF-IDF vectors (Text) fused with standardized numerical &amp; encoded categorical data</a:t>
            </a:r>
            <a:r>
              <a:rPr lang="en-US" sz="2800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.</a:t>
            </a:r>
          </a:p>
          <a:p>
            <a:pPr marR="0" lvl="0">
              <a:buSzPts val="1000"/>
              <a:tabLst>
                <a:tab pos="457200" algn="l"/>
              </a:tabLst>
            </a:pPr>
            <a:endParaRPr lang="en-US" sz="2800" dirty="0" smtClean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Logistic Regression</a:t>
            </a:r>
            <a:r>
              <a:rPr lang="en-US" sz="28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:</a:t>
            </a:r>
          </a:p>
          <a:p>
            <a:pPr marR="0" lvl="0"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	</a:t>
            </a:r>
            <a:r>
              <a:rPr lang="en-US" sz="28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	</a:t>
            </a:r>
            <a:r>
              <a:rPr lang="en-US" sz="2800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Solver</a:t>
            </a: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: </a:t>
            </a:r>
            <a:r>
              <a:rPr lang="en-US" sz="2800" i="1" u="sng" dirty="0">
                <a:solidFill>
                  <a:schemeClr val="accent2"/>
                </a:solidFill>
                <a:ea typeface="Times New Roman" panose="02020603050405020304" pitchFamily="18" charset="0"/>
              </a:rPr>
              <a:t>lbfgs</a:t>
            </a: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 with L2 Regularization (C=0.5</a:t>
            </a:r>
            <a:r>
              <a:rPr lang="en-US" sz="2800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).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Tree Ensembles (XGBoost &amp; LightGBM</a:t>
            </a:r>
            <a:r>
              <a:rPr lang="en-US" sz="28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):</a:t>
            </a:r>
          </a:p>
          <a:p>
            <a:pPr marR="0" lvl="0"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	</a:t>
            </a:r>
            <a:r>
              <a:rPr lang="en-US" sz="28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	</a:t>
            </a:r>
            <a:r>
              <a:rPr lang="en-US" sz="2800" u="sng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Objective </a:t>
            </a:r>
            <a:r>
              <a:rPr lang="en-US" sz="2800" u="sng" dirty="0">
                <a:solidFill>
                  <a:schemeClr val="accent2"/>
                </a:solidFill>
                <a:ea typeface="Times New Roman" panose="02020603050405020304" pitchFamily="18" charset="0"/>
              </a:rPr>
              <a:t>Functions</a:t>
            </a: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: binary:logistic (Binary) and multi:softprob </a:t>
            </a:r>
            <a:r>
              <a:rPr lang="en-US" sz="2800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 					   (3-Class)</a:t>
            </a:r>
          </a:p>
          <a:p>
            <a:pPr marR="0" lvl="0">
              <a:buSzPts val="1000"/>
              <a:tabLst>
                <a:tab pos="457200" algn="l"/>
              </a:tabLst>
            </a:pP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	</a:t>
            </a:r>
            <a:r>
              <a:rPr lang="en-US" sz="2800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	</a:t>
            </a:r>
            <a:r>
              <a:rPr lang="en-US" sz="2800" u="sng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Regularization</a:t>
            </a: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: Applied Early Stopping </a:t>
            </a:r>
            <a:r>
              <a:rPr lang="en-US" sz="2800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to 				           				     prevent </a:t>
            </a:r>
            <a:r>
              <a:rPr lang="en-US" sz="2800" dirty="0">
                <a:solidFill>
                  <a:schemeClr val="accent2"/>
                </a:solidFill>
                <a:ea typeface="Times New Roman" panose="02020603050405020304" pitchFamily="18" charset="0"/>
              </a:rPr>
              <a:t>overfitting</a:t>
            </a:r>
            <a:r>
              <a:rPr lang="en-US" sz="2800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1766" y="7945203"/>
            <a:ext cx="4773582" cy="32128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9680" y="-1216304"/>
            <a:ext cx="4773582" cy="32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1154" y="-384854"/>
            <a:ext cx="20697110" cy="13751242"/>
            <a:chOff x="0" y="0"/>
            <a:chExt cx="27596147" cy="18334988"/>
          </a:xfrm>
        </p:grpSpPr>
        <p:sp>
          <p:nvSpPr>
            <p:cNvPr id="3" name="Freeform 3"/>
            <p:cNvSpPr/>
            <p:nvPr/>
          </p:nvSpPr>
          <p:spPr>
            <a:xfrm>
              <a:off x="964184" y="1295063"/>
              <a:ext cx="9167493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600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endParaRPr>
            </a:p>
            <a:p>
              <a:endParaRPr 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05079" y="2367137"/>
            <a:ext cx="1500551" cy="1548804"/>
            <a:chOff x="0" y="0"/>
            <a:chExt cx="2189804" cy="218980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4540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93661" y="123825"/>
              <a:ext cx="802481" cy="1776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8000" dirty="0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219" y="6256453"/>
            <a:ext cx="1576585" cy="1421196"/>
            <a:chOff x="-110374" y="326"/>
            <a:chExt cx="2189804" cy="2189804"/>
          </a:xfrm>
        </p:grpSpPr>
        <p:grpSp>
          <p:nvGrpSpPr>
            <p:cNvPr id="20" name="Group 20"/>
            <p:cNvGrpSpPr/>
            <p:nvPr/>
          </p:nvGrpSpPr>
          <p:grpSpPr>
            <a:xfrm>
              <a:off x="-110374" y="326"/>
              <a:ext cx="2189804" cy="2189804"/>
              <a:chOff x="-40968" y="121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40968" y="12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454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82115" y="123826"/>
              <a:ext cx="1349163" cy="19620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8000" dirty="0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3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8755218">
            <a:off x="14879240" y="-737967"/>
            <a:ext cx="4008832" cy="3772369"/>
          </a:xfrm>
          <a:custGeom>
            <a:avLst/>
            <a:gdLst/>
            <a:ahLst/>
            <a:cxnLst/>
            <a:rect l="l" t="t" r="r" b="b"/>
            <a:pathLst>
              <a:path w="4689852" h="4338113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693767" y="770084"/>
            <a:ext cx="8313247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contents</a:t>
            </a:r>
            <a:r>
              <a:rPr lang="en-US" sz="9999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82279" y="2683377"/>
            <a:ext cx="5085513" cy="89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5400" dirty="0">
                <a:solidFill>
                  <a:srgbClr val="FDF6F6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43795" y="8225063"/>
            <a:ext cx="5085513" cy="91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4"/>
              </a:lnSpc>
            </a:pPr>
            <a:r>
              <a:rPr lang="en-US" sz="5400" dirty="0">
                <a:solidFill>
                  <a:schemeClr val="bg1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Methodology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34318" y="6330790"/>
            <a:ext cx="6774675" cy="2731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84"/>
              </a:lnSpc>
            </a:pPr>
            <a:r>
              <a:rPr lang="en-US" sz="5400" dirty="0" smtClean="0">
                <a:solidFill>
                  <a:schemeClr val="bg1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Ethics and Complex Engineering</a:t>
            </a:r>
            <a:endParaRPr lang="en-US" sz="5400" dirty="0">
              <a:solidFill>
                <a:schemeClr val="bg1"/>
              </a:solidFill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  <a:p>
            <a:pPr algn="l">
              <a:lnSpc>
                <a:spcPts val="7084"/>
              </a:lnSpc>
            </a:pPr>
            <a:endParaRPr lang="en-US" sz="5400" dirty="0">
              <a:solidFill>
                <a:srgbClr val="FDF6F6"/>
              </a:solidFill>
              <a:latin typeface="Hibernate"/>
              <a:ea typeface="Hibernate"/>
              <a:cs typeface="Hibernate"/>
              <a:sym typeface="Hibernate"/>
            </a:endParaRPr>
          </a:p>
        </p:txBody>
      </p:sp>
      <p:sp>
        <p:nvSpPr>
          <p:cNvPr id="35" name="Freeform 35"/>
          <p:cNvSpPr/>
          <p:nvPr/>
        </p:nvSpPr>
        <p:spPr>
          <a:xfrm rot="1602534">
            <a:off x="-1452134" y="8874927"/>
            <a:ext cx="7306619" cy="2812164"/>
          </a:xfrm>
          <a:custGeom>
            <a:avLst/>
            <a:gdLst/>
            <a:ahLst/>
            <a:cxnLst/>
            <a:rect l="l" t="t" r="r" b="b"/>
            <a:pathLst>
              <a:path w="7315200" h="2819677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7C78A71C-714B-FABB-B127-90F8618EC8ED}"/>
              </a:ext>
            </a:extLst>
          </p:cNvPr>
          <p:cNvSpPr txBox="1"/>
          <p:nvPr/>
        </p:nvSpPr>
        <p:spPr>
          <a:xfrm>
            <a:off x="2090183" y="3915941"/>
            <a:ext cx="601861" cy="142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endParaRPr lang="en-US" sz="9999" dirty="0">
              <a:solidFill>
                <a:srgbClr val="F4C366"/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id="{9302436F-35A9-2292-2C10-8987E27AB1A0}"/>
              </a:ext>
            </a:extLst>
          </p:cNvPr>
          <p:cNvGrpSpPr/>
          <p:nvPr/>
        </p:nvGrpSpPr>
        <p:grpSpPr>
          <a:xfrm>
            <a:off x="1317247" y="4337878"/>
            <a:ext cx="1500551" cy="1421196"/>
            <a:chOff x="0" y="0"/>
            <a:chExt cx="2189804" cy="2189804"/>
          </a:xfrm>
        </p:grpSpPr>
        <p:grpSp>
          <p:nvGrpSpPr>
            <p:cNvPr id="38" name="Group 10">
              <a:extLst>
                <a:ext uri="{FF2B5EF4-FFF2-40B4-BE49-F238E27FC236}">
                  <a16:creationId xmlns:a16="http://schemas.microsoft.com/office/drawing/2014/main" id="{6281FC27-6EAF-3A14-6B01-4890BD802DBD}"/>
                </a:ext>
              </a:extLst>
            </p:cNvPr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A00AE507-6878-8395-2986-F5226EF0B5D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4540"/>
              </a:solidFill>
            </p:spPr>
          </p:sp>
          <p:sp>
            <p:nvSpPr>
              <p:cNvPr id="41" name="TextBox 12">
                <a:extLst>
                  <a:ext uri="{FF2B5EF4-FFF2-40B4-BE49-F238E27FC236}">
                    <a16:creationId xmlns:a16="http://schemas.microsoft.com/office/drawing/2014/main" id="{9309A68A-A319-B58F-EDDE-8FF037B0803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6C430EFF-A966-8CE4-E3A4-2E30CE19324F}"/>
                </a:ext>
              </a:extLst>
            </p:cNvPr>
            <p:cNvSpPr txBox="1"/>
            <p:nvPr/>
          </p:nvSpPr>
          <p:spPr>
            <a:xfrm>
              <a:off x="693661" y="123825"/>
              <a:ext cx="802482" cy="1927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8000" dirty="0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2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04B2A56-2156-68EA-86F0-677B5053EF6C}"/>
              </a:ext>
            </a:extLst>
          </p:cNvPr>
          <p:cNvSpPr txBox="1"/>
          <p:nvPr/>
        </p:nvSpPr>
        <p:spPr>
          <a:xfrm>
            <a:off x="3127574" y="4543218"/>
            <a:ext cx="6227077" cy="98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0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Literature Review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7CCB0C-A1E8-D780-0FF9-98A39D3B5F0E}"/>
              </a:ext>
            </a:extLst>
          </p:cNvPr>
          <p:cNvSpPr txBox="1"/>
          <p:nvPr/>
        </p:nvSpPr>
        <p:spPr>
          <a:xfrm>
            <a:off x="11676203" y="4151057"/>
            <a:ext cx="6816184" cy="1913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0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Project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Management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grpSp>
        <p:nvGrpSpPr>
          <p:cNvPr id="56" name="Group 9">
            <a:extLst>
              <a:ext uri="{FF2B5EF4-FFF2-40B4-BE49-F238E27FC236}">
                <a16:creationId xmlns:a16="http://schemas.microsoft.com/office/drawing/2014/main" id="{822BAC31-8F21-C8B2-7144-A73B6E796F67}"/>
              </a:ext>
            </a:extLst>
          </p:cNvPr>
          <p:cNvGrpSpPr/>
          <p:nvPr/>
        </p:nvGrpSpPr>
        <p:grpSpPr>
          <a:xfrm>
            <a:off x="1391310" y="8066385"/>
            <a:ext cx="1500551" cy="1548804"/>
            <a:chOff x="0" y="0"/>
            <a:chExt cx="2189804" cy="2189804"/>
          </a:xfrm>
        </p:grpSpPr>
        <p:grpSp>
          <p:nvGrpSpPr>
            <p:cNvPr id="57" name="Group 10">
              <a:extLst>
                <a:ext uri="{FF2B5EF4-FFF2-40B4-BE49-F238E27FC236}">
                  <a16:creationId xmlns:a16="http://schemas.microsoft.com/office/drawing/2014/main" id="{C4BFDAF5-561C-96D9-03FA-56567640AC6A}"/>
                </a:ext>
              </a:extLst>
            </p:cNvPr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59" name="Freeform 11">
                <a:extLst>
                  <a:ext uri="{FF2B5EF4-FFF2-40B4-BE49-F238E27FC236}">
                    <a16:creationId xmlns:a16="http://schemas.microsoft.com/office/drawing/2014/main" id="{BF331621-D8E1-3942-A822-9D70D23CC4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4540"/>
              </a:solidFill>
            </p:spPr>
          </p:sp>
          <p:sp>
            <p:nvSpPr>
              <p:cNvPr id="60" name="TextBox 12">
                <a:extLst>
                  <a:ext uri="{FF2B5EF4-FFF2-40B4-BE49-F238E27FC236}">
                    <a16:creationId xmlns:a16="http://schemas.microsoft.com/office/drawing/2014/main" id="{8BF6F59A-8940-6E1A-55DF-8D27A30FE497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58" name="TextBox 13">
              <a:extLst>
                <a:ext uri="{FF2B5EF4-FFF2-40B4-BE49-F238E27FC236}">
                  <a16:creationId xmlns:a16="http://schemas.microsoft.com/office/drawing/2014/main" id="{CDA5632D-ACFF-8302-0B51-61E676374CDB}"/>
                </a:ext>
              </a:extLst>
            </p:cNvPr>
            <p:cNvSpPr txBox="1"/>
            <p:nvPr/>
          </p:nvSpPr>
          <p:spPr>
            <a:xfrm>
              <a:off x="693661" y="123825"/>
              <a:ext cx="802482" cy="1800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8000" dirty="0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4</a:t>
              </a:r>
            </a:p>
          </p:txBody>
        </p:sp>
      </p:grpSp>
      <p:grpSp>
        <p:nvGrpSpPr>
          <p:cNvPr id="61" name="Group 9">
            <a:extLst>
              <a:ext uri="{FF2B5EF4-FFF2-40B4-BE49-F238E27FC236}">
                <a16:creationId xmlns:a16="http://schemas.microsoft.com/office/drawing/2014/main" id="{6CCD1B8C-0D10-BBF5-ED9E-02045EBC0E4D}"/>
              </a:ext>
            </a:extLst>
          </p:cNvPr>
          <p:cNvGrpSpPr/>
          <p:nvPr/>
        </p:nvGrpSpPr>
        <p:grpSpPr>
          <a:xfrm>
            <a:off x="9890675" y="2424704"/>
            <a:ext cx="1500551" cy="1548804"/>
            <a:chOff x="0" y="0"/>
            <a:chExt cx="2189804" cy="2189804"/>
          </a:xfrm>
        </p:grpSpPr>
        <p:grpSp>
          <p:nvGrpSpPr>
            <p:cNvPr id="62" name="Group 10">
              <a:extLst>
                <a:ext uri="{FF2B5EF4-FFF2-40B4-BE49-F238E27FC236}">
                  <a16:creationId xmlns:a16="http://schemas.microsoft.com/office/drawing/2014/main" id="{D872DC82-E292-2FC7-7173-2541FD92398B}"/>
                </a:ext>
              </a:extLst>
            </p:cNvPr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64" name="Freeform 11">
                <a:extLst>
                  <a:ext uri="{FF2B5EF4-FFF2-40B4-BE49-F238E27FC236}">
                    <a16:creationId xmlns:a16="http://schemas.microsoft.com/office/drawing/2014/main" id="{4E0EE1B5-1BD0-858C-51A3-03F52370A03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4540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" name="TextBox 12">
                <a:extLst>
                  <a:ext uri="{FF2B5EF4-FFF2-40B4-BE49-F238E27FC236}">
                    <a16:creationId xmlns:a16="http://schemas.microsoft.com/office/drawing/2014/main" id="{9C836F36-B5A9-1F58-F484-B51F369F5168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9CA68697-377F-CCA6-FCC5-99B8FF237078}"/>
                </a:ext>
              </a:extLst>
            </p:cNvPr>
            <p:cNvSpPr txBox="1"/>
            <p:nvPr/>
          </p:nvSpPr>
          <p:spPr>
            <a:xfrm>
              <a:off x="693661" y="123825"/>
              <a:ext cx="802482" cy="1800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8000" dirty="0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5</a:t>
              </a:r>
            </a:p>
          </p:txBody>
        </p:sp>
      </p:grpSp>
      <p:grpSp>
        <p:nvGrpSpPr>
          <p:cNvPr id="66" name="Group 9">
            <a:extLst>
              <a:ext uri="{FF2B5EF4-FFF2-40B4-BE49-F238E27FC236}">
                <a16:creationId xmlns:a16="http://schemas.microsoft.com/office/drawing/2014/main" id="{AF9C4392-E0F4-40C4-6BF7-D029D92C2DAC}"/>
              </a:ext>
            </a:extLst>
          </p:cNvPr>
          <p:cNvGrpSpPr/>
          <p:nvPr/>
        </p:nvGrpSpPr>
        <p:grpSpPr>
          <a:xfrm>
            <a:off x="9890674" y="4383469"/>
            <a:ext cx="1500551" cy="1548804"/>
            <a:chOff x="0" y="0"/>
            <a:chExt cx="2189804" cy="2189804"/>
          </a:xfrm>
        </p:grpSpPr>
        <p:grpSp>
          <p:nvGrpSpPr>
            <p:cNvPr id="67" name="Group 10">
              <a:extLst>
                <a:ext uri="{FF2B5EF4-FFF2-40B4-BE49-F238E27FC236}">
                  <a16:creationId xmlns:a16="http://schemas.microsoft.com/office/drawing/2014/main" id="{F1CB5DB2-5A00-9C77-76F5-21DBBA3AB2A6}"/>
                </a:ext>
              </a:extLst>
            </p:cNvPr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69" name="Freeform 11">
                <a:extLst>
                  <a:ext uri="{FF2B5EF4-FFF2-40B4-BE49-F238E27FC236}">
                    <a16:creationId xmlns:a16="http://schemas.microsoft.com/office/drawing/2014/main" id="{629AC4FC-438C-362E-1BEC-AE962892BFD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4540"/>
              </a:solidFill>
            </p:spPr>
          </p:sp>
          <p:sp>
            <p:nvSpPr>
              <p:cNvPr id="70" name="TextBox 12">
                <a:extLst>
                  <a:ext uri="{FF2B5EF4-FFF2-40B4-BE49-F238E27FC236}">
                    <a16:creationId xmlns:a16="http://schemas.microsoft.com/office/drawing/2014/main" id="{254D6601-776D-9469-8A14-9B51DD6550C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2429EAA0-D1AA-CE1F-8E13-6DD2CF64D6DB}"/>
                </a:ext>
              </a:extLst>
            </p:cNvPr>
            <p:cNvSpPr txBox="1"/>
            <p:nvPr/>
          </p:nvSpPr>
          <p:spPr>
            <a:xfrm>
              <a:off x="693661" y="123825"/>
              <a:ext cx="802482" cy="1800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8000" dirty="0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6</a:t>
              </a:r>
              <a:endParaRPr lang="en-US" sz="8800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671160-4723-8A21-3812-F33B47BD8842}"/>
              </a:ext>
            </a:extLst>
          </p:cNvPr>
          <p:cNvSpPr txBox="1"/>
          <p:nvPr/>
        </p:nvSpPr>
        <p:spPr>
          <a:xfrm>
            <a:off x="11585200" y="2647649"/>
            <a:ext cx="10761784" cy="98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0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white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Result Analysis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grpSp>
        <p:nvGrpSpPr>
          <p:cNvPr id="80" name="Group 9">
            <a:extLst>
              <a:ext uri="{FF2B5EF4-FFF2-40B4-BE49-F238E27FC236}">
                <a16:creationId xmlns:a16="http://schemas.microsoft.com/office/drawing/2014/main" id="{C964D8C7-80E4-B802-1BD9-4F811AB10ACA}"/>
              </a:ext>
            </a:extLst>
          </p:cNvPr>
          <p:cNvGrpSpPr/>
          <p:nvPr/>
        </p:nvGrpSpPr>
        <p:grpSpPr>
          <a:xfrm>
            <a:off x="9916777" y="8320779"/>
            <a:ext cx="1513079" cy="1548804"/>
            <a:chOff x="0" y="0"/>
            <a:chExt cx="2189804" cy="2189804"/>
          </a:xfrm>
        </p:grpSpPr>
        <p:grpSp>
          <p:nvGrpSpPr>
            <p:cNvPr id="81" name="Group 10">
              <a:extLst>
                <a:ext uri="{FF2B5EF4-FFF2-40B4-BE49-F238E27FC236}">
                  <a16:creationId xmlns:a16="http://schemas.microsoft.com/office/drawing/2014/main" id="{75E42EAD-5E1F-0584-B4C7-B74AF8EFE6B3}"/>
                </a:ext>
              </a:extLst>
            </p:cNvPr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83" name="Freeform 11">
                <a:extLst>
                  <a:ext uri="{FF2B5EF4-FFF2-40B4-BE49-F238E27FC236}">
                    <a16:creationId xmlns:a16="http://schemas.microsoft.com/office/drawing/2014/main" id="{2E8F718B-FA19-937F-53D3-9F8AE2055BA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44540"/>
              </a:solidFill>
            </p:spPr>
          </p:sp>
          <p:sp>
            <p:nvSpPr>
              <p:cNvPr id="84" name="TextBox 12">
                <a:extLst>
                  <a:ext uri="{FF2B5EF4-FFF2-40B4-BE49-F238E27FC236}">
                    <a16:creationId xmlns:a16="http://schemas.microsoft.com/office/drawing/2014/main" id="{08E589B4-AB8D-ACF4-DF17-6E52F8CE4EB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6D99C6D0-907D-4AD3-506C-79194CE96B1F}"/>
                </a:ext>
              </a:extLst>
            </p:cNvPr>
            <p:cNvSpPr txBox="1"/>
            <p:nvPr/>
          </p:nvSpPr>
          <p:spPr>
            <a:xfrm>
              <a:off x="693661" y="123825"/>
              <a:ext cx="802482" cy="1800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8000" dirty="0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8</a:t>
              </a:r>
              <a:endParaRPr lang="en-US" sz="8800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FC75DCE-AA26-0F22-D8F8-408EB43B8949}"/>
              </a:ext>
            </a:extLst>
          </p:cNvPr>
          <p:cNvSpPr txBox="1"/>
          <p:nvPr/>
        </p:nvSpPr>
        <p:spPr>
          <a:xfrm>
            <a:off x="11798143" y="8318868"/>
            <a:ext cx="6694244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0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Conclusion &amp; Future</a:t>
            </a: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ts val="70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work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  <a:p>
            <a:pPr marL="0" marR="0" lvl="0" indent="0" algn="l" defTabSz="914400" rtl="0" eaLnBrk="1" fontAlgn="auto" latinLnBrk="0" hangingPunct="1">
              <a:lnSpc>
                <a:spcPts val="70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DF6F6"/>
              </a:solidFill>
              <a:effectLst/>
              <a:uLnTx/>
              <a:uFillTx/>
              <a:latin typeface="Hibernate"/>
              <a:ea typeface="Hibernate"/>
              <a:cs typeface="Hibernate"/>
              <a:sym typeface="Hibernate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3597" y="6264143"/>
            <a:ext cx="1859441" cy="213988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57CCB0C-A1E8-D780-0FF9-98A39D3B5F0E}"/>
              </a:ext>
            </a:extLst>
          </p:cNvPr>
          <p:cNvSpPr txBox="1"/>
          <p:nvPr/>
        </p:nvSpPr>
        <p:spPr>
          <a:xfrm>
            <a:off x="3357783" y="6490767"/>
            <a:ext cx="3612926" cy="1002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0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  <a:sym typeface="Hibernate"/>
              </a:rPr>
              <a:t>Dataset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949517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28600" y="2369316"/>
            <a:ext cx="9372600" cy="7113576"/>
            <a:chOff x="0" y="0"/>
            <a:chExt cx="3708322" cy="16109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08322" cy="1610926"/>
            </a:xfrm>
            <a:custGeom>
              <a:avLst/>
              <a:gdLst/>
              <a:ahLst/>
              <a:cxnLst/>
              <a:rect l="l" t="t" r="r" b="b"/>
              <a:pathLst>
                <a:path w="3708322" h="1610926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582883"/>
                  </a:lnTo>
                  <a:cubicBezTo>
                    <a:pt x="3708322" y="1590320"/>
                    <a:pt x="3705367" y="1597453"/>
                    <a:pt x="3700108" y="1602712"/>
                  </a:cubicBezTo>
                  <a:cubicBezTo>
                    <a:pt x="3694849" y="1607971"/>
                    <a:pt x="3687717" y="1610926"/>
                    <a:pt x="3680279" y="1610926"/>
                  </a:cubicBezTo>
                  <a:lnTo>
                    <a:pt x="28042" y="1610926"/>
                  </a:lnTo>
                  <a:cubicBezTo>
                    <a:pt x="20605" y="1610926"/>
                    <a:pt x="13472" y="1607971"/>
                    <a:pt x="8213" y="1602712"/>
                  </a:cubicBezTo>
                  <a:cubicBezTo>
                    <a:pt x="2954" y="1597453"/>
                    <a:pt x="0" y="1590320"/>
                    <a:pt x="0" y="1582883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08322" cy="16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6977" y="-41619"/>
            <a:ext cx="15534046" cy="2079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Transformer Architecture &amp;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E963D-697B-F83C-CBCA-11154B9CAD3A}"/>
              </a:ext>
            </a:extLst>
          </p:cNvPr>
          <p:cNvSpPr txBox="1"/>
          <p:nvPr/>
        </p:nvSpPr>
        <p:spPr>
          <a:xfrm>
            <a:off x="2971800" y="2711144"/>
            <a:ext cx="43296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buSzPts val="1000"/>
              <a:tabLst>
                <a:tab pos="457200" algn="l"/>
              </a:tabLst>
            </a:pPr>
            <a:r>
              <a:rPr lang="en-US" sz="36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Architecture Design</a:t>
            </a:r>
            <a:endParaRPr lang="en-US" sz="3600" b="1" dirty="0" smtClean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  <a:p>
            <a:pPr marR="0" lvl="0">
              <a:buSzPts val="1000"/>
              <a:tabLst>
                <a:tab pos="457200" algn="l"/>
              </a:tabLst>
            </a:pPr>
            <a:endParaRPr lang="en-US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  <p:grpSp>
        <p:nvGrpSpPr>
          <p:cNvPr id="15" name="Group 11"/>
          <p:cNvGrpSpPr/>
          <p:nvPr/>
        </p:nvGrpSpPr>
        <p:grpSpPr>
          <a:xfrm>
            <a:off x="9912984" y="2369316"/>
            <a:ext cx="7970223" cy="3419361"/>
            <a:chOff x="0" y="0"/>
            <a:chExt cx="3708322" cy="1610925"/>
          </a:xfrm>
        </p:grpSpPr>
        <p:sp>
          <p:nvSpPr>
            <p:cNvPr id="16" name="Freeform 12"/>
            <p:cNvSpPr/>
            <p:nvPr/>
          </p:nvSpPr>
          <p:spPr>
            <a:xfrm>
              <a:off x="0" y="0"/>
              <a:ext cx="3708322" cy="1610926"/>
            </a:xfrm>
            <a:custGeom>
              <a:avLst/>
              <a:gdLst/>
              <a:ahLst/>
              <a:cxnLst/>
              <a:rect l="l" t="t" r="r" b="b"/>
              <a:pathLst>
                <a:path w="3708322" h="1610926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582883"/>
                  </a:lnTo>
                  <a:cubicBezTo>
                    <a:pt x="3708322" y="1590320"/>
                    <a:pt x="3705367" y="1597453"/>
                    <a:pt x="3700108" y="1602712"/>
                  </a:cubicBezTo>
                  <a:cubicBezTo>
                    <a:pt x="3694849" y="1607971"/>
                    <a:pt x="3687717" y="1610926"/>
                    <a:pt x="3680279" y="1610926"/>
                  </a:cubicBezTo>
                  <a:lnTo>
                    <a:pt x="28042" y="1610926"/>
                  </a:lnTo>
                  <a:cubicBezTo>
                    <a:pt x="20605" y="1610926"/>
                    <a:pt x="13472" y="1607971"/>
                    <a:pt x="8213" y="1602712"/>
                  </a:cubicBezTo>
                  <a:cubicBezTo>
                    <a:pt x="2954" y="1597453"/>
                    <a:pt x="0" y="1590320"/>
                    <a:pt x="0" y="1582883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8" name="TextBox 13"/>
            <p:cNvSpPr txBox="1"/>
            <p:nvPr/>
          </p:nvSpPr>
          <p:spPr>
            <a:xfrm>
              <a:off x="0" y="-38100"/>
              <a:ext cx="3708322" cy="16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1"/>
          <p:cNvGrpSpPr/>
          <p:nvPr/>
        </p:nvGrpSpPr>
        <p:grpSpPr>
          <a:xfrm>
            <a:off x="9912984" y="6029079"/>
            <a:ext cx="7970223" cy="3419361"/>
            <a:chOff x="0" y="0"/>
            <a:chExt cx="3708322" cy="1610925"/>
          </a:xfrm>
        </p:grpSpPr>
        <p:sp>
          <p:nvSpPr>
            <p:cNvPr id="20" name="Freeform 12"/>
            <p:cNvSpPr/>
            <p:nvPr/>
          </p:nvSpPr>
          <p:spPr>
            <a:xfrm>
              <a:off x="0" y="0"/>
              <a:ext cx="3708322" cy="1610926"/>
            </a:xfrm>
            <a:custGeom>
              <a:avLst/>
              <a:gdLst/>
              <a:ahLst/>
              <a:cxnLst/>
              <a:rect l="l" t="t" r="r" b="b"/>
              <a:pathLst>
                <a:path w="3708322" h="1610926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582883"/>
                  </a:lnTo>
                  <a:cubicBezTo>
                    <a:pt x="3708322" y="1590320"/>
                    <a:pt x="3705367" y="1597453"/>
                    <a:pt x="3700108" y="1602712"/>
                  </a:cubicBezTo>
                  <a:cubicBezTo>
                    <a:pt x="3694849" y="1607971"/>
                    <a:pt x="3687717" y="1610926"/>
                    <a:pt x="3680279" y="1610926"/>
                  </a:cubicBezTo>
                  <a:lnTo>
                    <a:pt x="28042" y="1610926"/>
                  </a:lnTo>
                  <a:cubicBezTo>
                    <a:pt x="20605" y="1610926"/>
                    <a:pt x="13472" y="1607971"/>
                    <a:pt x="8213" y="1602712"/>
                  </a:cubicBezTo>
                  <a:cubicBezTo>
                    <a:pt x="2954" y="1597453"/>
                    <a:pt x="0" y="1590320"/>
                    <a:pt x="0" y="1582883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21" name="TextBox 13"/>
            <p:cNvSpPr txBox="1"/>
            <p:nvPr/>
          </p:nvSpPr>
          <p:spPr>
            <a:xfrm>
              <a:off x="0" y="-38100"/>
              <a:ext cx="3708322" cy="16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11559977" y="2461986"/>
            <a:ext cx="5164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504D"/>
                </a:solidFill>
              </a:rPr>
              <a:t>Training Hyperparameters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2801600" y="6176303"/>
            <a:ext cx="26813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504D"/>
                </a:solidFill>
              </a:rPr>
              <a:t>Loss Strategy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833852" y="4294294"/>
            <a:ext cx="84625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solidFill>
                  <a:srgbClr val="C0504D"/>
                </a:solidFill>
                <a:ea typeface="Times New Roman" panose="02020603050405020304" pitchFamily="18" charset="0"/>
              </a:rPr>
              <a:t>Backbones: </a:t>
            </a:r>
            <a:r>
              <a:rPr lang="en-US" sz="2800" dirty="0">
                <a:solidFill>
                  <a:srgbClr val="C0504D"/>
                </a:solidFill>
                <a:ea typeface="Times New Roman" panose="02020603050405020304" pitchFamily="18" charset="0"/>
              </a:rPr>
              <a:t>DistilBERT, RoBERTa, and DeBERTa-v3</a:t>
            </a:r>
            <a:r>
              <a:rPr lang="en-US" sz="2800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.</a:t>
            </a:r>
          </a:p>
          <a:p>
            <a:pPr lvl="0">
              <a:buSzPts val="1000"/>
              <a:tabLst>
                <a:tab pos="457200" algn="l"/>
              </a:tabLst>
            </a:pPr>
            <a:endParaRPr lang="en-US" sz="2800" b="1" dirty="0" smtClean="0">
              <a:solidFill>
                <a:srgbClr val="C0504D"/>
              </a:solidFill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Input </a:t>
            </a:r>
            <a:r>
              <a:rPr lang="en-US" sz="2800" b="1" dirty="0">
                <a:solidFill>
                  <a:srgbClr val="C0504D"/>
                </a:solidFill>
                <a:ea typeface="Times New Roman" panose="02020603050405020304" pitchFamily="18" charset="0"/>
              </a:rPr>
              <a:t>Specs: </a:t>
            </a:r>
            <a:r>
              <a:rPr lang="en-US" sz="2800" dirty="0">
                <a:solidFill>
                  <a:srgbClr val="C0504D"/>
                </a:solidFill>
                <a:ea typeface="Times New Roman" panose="02020603050405020304" pitchFamily="18" charset="0"/>
              </a:rPr>
              <a:t>Max Sequence Length = 256 tokens</a:t>
            </a:r>
            <a:r>
              <a:rPr lang="en-US" sz="2800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.</a:t>
            </a:r>
          </a:p>
          <a:p>
            <a:pPr lvl="0">
              <a:buSzPts val="1000"/>
              <a:tabLst>
                <a:tab pos="457200" algn="l"/>
              </a:tabLst>
            </a:pPr>
            <a:endParaRPr lang="en-US" sz="2800" b="1" dirty="0" smtClean="0">
              <a:solidFill>
                <a:srgbClr val="C0504D"/>
              </a:solidFill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Fusion </a:t>
            </a:r>
            <a:r>
              <a:rPr lang="en-US" sz="2800" b="1" dirty="0">
                <a:solidFill>
                  <a:srgbClr val="C0504D"/>
                </a:solidFill>
                <a:ea typeface="Times New Roman" panose="02020603050405020304" pitchFamily="18" charset="0"/>
              </a:rPr>
              <a:t>Mechanism: </a:t>
            </a:r>
            <a:r>
              <a:rPr lang="en-US" sz="2800" dirty="0">
                <a:solidFill>
                  <a:srgbClr val="C0504D"/>
                </a:solidFill>
                <a:ea typeface="Times New Roman" panose="02020603050405020304" pitchFamily="18" charset="0"/>
              </a:rPr>
              <a:t>[CLS] Token Embedding </a:t>
            </a:r>
            <a:r>
              <a:rPr lang="en-US" sz="2800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concat with Metadata </a:t>
            </a:r>
            <a:r>
              <a:rPr lang="en-US" sz="2800" dirty="0">
                <a:solidFill>
                  <a:srgbClr val="C0504D"/>
                </a:solidFill>
                <a:ea typeface="Times New Roman" panose="02020603050405020304" pitchFamily="18" charset="0"/>
              </a:rPr>
              <a:t>Vector </a:t>
            </a:r>
            <a:r>
              <a:rPr lang="en-US" sz="2800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with Dropout </a:t>
            </a:r>
            <a:r>
              <a:rPr lang="en-US" sz="2800" dirty="0">
                <a:solidFill>
                  <a:srgbClr val="C0504D"/>
                </a:solidFill>
                <a:ea typeface="Times New Roman" panose="02020603050405020304" pitchFamily="18" charset="0"/>
              </a:rPr>
              <a:t>(0.2) </a:t>
            </a:r>
            <a:r>
              <a:rPr lang="en-US" sz="2800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and Linear </a:t>
            </a:r>
            <a:r>
              <a:rPr lang="en-US" sz="2800" dirty="0">
                <a:solidFill>
                  <a:srgbClr val="C0504D"/>
                </a:solidFill>
                <a:ea typeface="Times New Roman" panose="02020603050405020304" pitchFamily="18" charset="0"/>
              </a:rPr>
              <a:t>Classification Head.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31852" y="3567673"/>
            <a:ext cx="656410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solidFill>
                  <a:srgbClr val="C0504D"/>
                </a:solidFill>
                <a:ea typeface="Times New Roman" panose="02020603050405020304" pitchFamily="18" charset="0"/>
              </a:rPr>
              <a:t>Optimizer: </a:t>
            </a:r>
            <a:r>
              <a:rPr lang="en-US" sz="2800" dirty="0">
                <a:solidFill>
                  <a:srgbClr val="C0504D"/>
                </a:solidFill>
                <a:ea typeface="Times New Roman" panose="02020603050405020304" pitchFamily="18" charset="0"/>
              </a:rPr>
              <a:t>AdamW (Weight Decay: 0.01</a:t>
            </a:r>
            <a:r>
              <a:rPr lang="en-US" sz="2800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)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Learning </a:t>
            </a:r>
            <a:r>
              <a:rPr lang="en-US" sz="2800" b="1" dirty="0">
                <a:solidFill>
                  <a:srgbClr val="C0504D"/>
                </a:solidFill>
                <a:ea typeface="Times New Roman" panose="02020603050405020304" pitchFamily="18" charset="0"/>
              </a:rPr>
              <a:t>Rate: </a:t>
            </a:r>
            <a:r>
              <a:rPr lang="en-US" sz="2800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2e^-5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Batch </a:t>
            </a:r>
            <a:r>
              <a:rPr lang="en-US" sz="2800" b="1" dirty="0">
                <a:solidFill>
                  <a:srgbClr val="C0504D"/>
                </a:solidFill>
                <a:ea typeface="Times New Roman" panose="02020603050405020304" pitchFamily="18" charset="0"/>
              </a:rPr>
              <a:t>Size: </a:t>
            </a:r>
            <a:r>
              <a:rPr lang="en-US" sz="2800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16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Epochs</a:t>
            </a:r>
            <a:r>
              <a:rPr lang="en-US" sz="2800" b="1" dirty="0">
                <a:solidFill>
                  <a:srgbClr val="C0504D"/>
                </a:solidFill>
                <a:ea typeface="Times New Roman" panose="02020603050405020304" pitchFamily="18" charset="0"/>
              </a:rPr>
              <a:t>: </a:t>
            </a:r>
            <a:r>
              <a:rPr lang="en-US" sz="2800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3</a:t>
            </a:r>
            <a:endParaRPr lang="en-US" sz="2800" dirty="0">
              <a:solidFill>
                <a:srgbClr val="C0504D"/>
              </a:solidFill>
              <a:ea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242564" y="7511601"/>
            <a:ext cx="72316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solidFill>
                  <a:srgbClr val="C0504D"/>
                </a:solidFill>
                <a:ea typeface="Times New Roman" panose="02020603050405020304" pitchFamily="18" charset="0"/>
              </a:rPr>
              <a:t>Binary Task: </a:t>
            </a:r>
            <a:r>
              <a:rPr lang="en-US" sz="2800" dirty="0">
                <a:solidFill>
                  <a:srgbClr val="C0504D"/>
                </a:solidFill>
                <a:ea typeface="Times New Roman" panose="02020603050405020304" pitchFamily="18" charset="0"/>
              </a:rPr>
              <a:t>Standard CrossEntropyLoss</a:t>
            </a:r>
            <a:r>
              <a:rPr lang="en-US" sz="2800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3-Class </a:t>
            </a:r>
            <a:r>
              <a:rPr lang="en-US" sz="2800" b="1" dirty="0">
                <a:solidFill>
                  <a:srgbClr val="C0504D"/>
                </a:solidFill>
                <a:ea typeface="Times New Roman" panose="02020603050405020304" pitchFamily="18" charset="0"/>
              </a:rPr>
              <a:t>Task: </a:t>
            </a:r>
            <a:r>
              <a:rPr lang="en-US" sz="2800" dirty="0">
                <a:solidFill>
                  <a:srgbClr val="C0504D"/>
                </a:solidFill>
                <a:ea typeface="Times New Roman" panose="02020603050405020304" pitchFamily="18" charset="0"/>
              </a:rPr>
              <a:t>Custom Weighted </a:t>
            </a:r>
            <a:r>
              <a:rPr lang="en-US" sz="2800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CrossEntropy</a:t>
            </a:r>
            <a:r>
              <a:rPr lang="en-US" sz="2800" b="1" dirty="0" smtClean="0">
                <a:solidFill>
                  <a:srgbClr val="C0504D"/>
                </a:solidFill>
                <a:ea typeface="Times New Roman" panose="02020603050405020304" pitchFamily="18" charset="0"/>
              </a:rPr>
              <a:t>.</a:t>
            </a:r>
            <a:endParaRPr lang="en-US" sz="2800" dirty="0">
              <a:solidFill>
                <a:srgbClr val="C0504D"/>
              </a:solidFill>
              <a:ea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8924" y="-1488466"/>
            <a:ext cx="4773582" cy="32189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8200" y="8191500"/>
            <a:ext cx="4773582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976469" y="1028700"/>
            <a:ext cx="14335062" cy="8229600"/>
            <a:chOff x="0" y="0"/>
            <a:chExt cx="3775489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8470" y="1301006"/>
            <a:ext cx="13820706" cy="7684988"/>
            <a:chOff x="0" y="0"/>
            <a:chExt cx="3640021" cy="20240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40021" cy="2024030"/>
            </a:xfrm>
            <a:custGeom>
              <a:avLst/>
              <a:gdLst/>
              <a:ahLst/>
              <a:cxnLst/>
              <a:rect l="l" t="t" r="r" b="b"/>
              <a:pathLst>
                <a:path w="3640021" h="2024030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52682" y="1908072"/>
            <a:ext cx="12552280" cy="6390101"/>
            <a:chOff x="0" y="0"/>
            <a:chExt cx="3305950" cy="168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05950" cy="1682990"/>
            </a:xfrm>
            <a:custGeom>
              <a:avLst/>
              <a:gdLst/>
              <a:ahLst/>
              <a:cxnLst/>
              <a:rect l="l" t="t" r="r" b="b"/>
              <a:pathLst>
                <a:path w="3305950" h="168299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37977" y="1797457"/>
            <a:ext cx="16581691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7000" dirty="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  </a:t>
            </a:r>
            <a:r>
              <a:rPr lang="en-US" sz="7000" dirty="0" smtClean="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Result Analysis</a:t>
            </a:r>
            <a:endParaRPr lang="en-US" sz="54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lnSpc>
                <a:spcPts val="16009"/>
              </a:lnSpc>
            </a:pPr>
            <a:endParaRPr lang="en-US" sz="7000" dirty="0">
              <a:solidFill>
                <a:srgbClr val="E9BB6D"/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01819" y="5143500"/>
            <a:ext cx="3866446" cy="4773390"/>
          </a:xfrm>
          <a:custGeom>
            <a:avLst/>
            <a:gdLst/>
            <a:ahLst/>
            <a:cxnLst/>
            <a:rect l="l" t="t" r="r" b="b"/>
            <a:pathLst>
              <a:path w="3866446" h="4773390">
                <a:moveTo>
                  <a:pt x="0" y="0"/>
                </a:moveTo>
                <a:lnTo>
                  <a:pt x="3866445" y="0"/>
                </a:lnTo>
                <a:lnTo>
                  <a:pt x="3866445" y="4773390"/>
                </a:lnTo>
                <a:lnTo>
                  <a:pt x="0" y="4773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3">
            <a:extLst>
              <a:ext uri="{FF2B5EF4-FFF2-40B4-BE49-F238E27FC236}">
                <a16:creationId xmlns:a16="http://schemas.microsoft.com/office/drawing/2014/main" id="{FB07D98F-299A-CD5A-3423-AA844B26707C}"/>
              </a:ext>
            </a:extLst>
          </p:cNvPr>
          <p:cNvSpPr/>
          <p:nvPr/>
        </p:nvSpPr>
        <p:spPr>
          <a:xfrm>
            <a:off x="4549367" y="3926341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940B5-8732-3C25-E3D7-0F4DBCE69E87}"/>
              </a:ext>
            </a:extLst>
          </p:cNvPr>
          <p:cNvSpPr txBox="1"/>
          <p:nvPr/>
        </p:nvSpPr>
        <p:spPr>
          <a:xfrm>
            <a:off x="4800701" y="6094654"/>
            <a:ext cx="9315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r>
              <a:rPr lang="en-US" sz="4000" dirty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-class Classification Results</a:t>
            </a:r>
          </a:p>
        </p:txBody>
      </p:sp>
      <p:sp>
        <p:nvSpPr>
          <p:cNvPr id="27" name="Freeform 33">
            <a:extLst>
              <a:ext uri="{FF2B5EF4-FFF2-40B4-BE49-F238E27FC236}">
                <a16:creationId xmlns:a16="http://schemas.microsoft.com/office/drawing/2014/main" id="{0D833775-0E17-D1FB-43B6-62C24B927633}"/>
              </a:ext>
            </a:extLst>
          </p:cNvPr>
          <p:cNvSpPr/>
          <p:nvPr/>
        </p:nvSpPr>
        <p:spPr>
          <a:xfrm>
            <a:off x="4518130" y="5156339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1292-3BF7-CC67-ADAC-A1740280583F}"/>
              </a:ext>
            </a:extLst>
          </p:cNvPr>
          <p:cNvSpPr txBox="1"/>
          <p:nvPr/>
        </p:nvSpPr>
        <p:spPr>
          <a:xfrm>
            <a:off x="4838800" y="3737667"/>
            <a:ext cx="105661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</a:p>
          <a:p>
            <a:endParaRPr lang="en-US" dirty="0"/>
          </a:p>
        </p:txBody>
      </p:sp>
      <p:sp>
        <p:nvSpPr>
          <p:cNvPr id="29" name="Freeform 33">
            <a:extLst>
              <a:ext uri="{FF2B5EF4-FFF2-40B4-BE49-F238E27FC236}">
                <a16:creationId xmlns:a16="http://schemas.microsoft.com/office/drawing/2014/main" id="{E029F5BA-AF75-113F-F843-B75507F94053}"/>
              </a:ext>
            </a:extLst>
          </p:cNvPr>
          <p:cNvSpPr/>
          <p:nvPr/>
        </p:nvSpPr>
        <p:spPr>
          <a:xfrm>
            <a:off x="4518130" y="6383889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273153-A16D-F81C-0F85-4AE6CE82C034}"/>
              </a:ext>
            </a:extLst>
          </p:cNvPr>
          <p:cNvSpPr txBox="1"/>
          <p:nvPr/>
        </p:nvSpPr>
        <p:spPr>
          <a:xfrm>
            <a:off x="4826101" y="4898905"/>
            <a:ext cx="10399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 Classification Results</a:t>
            </a:r>
          </a:p>
        </p:txBody>
      </p:sp>
      <p:sp>
        <p:nvSpPr>
          <p:cNvPr id="26" name="Freeform 33">
            <a:extLst>
              <a:ext uri="{FF2B5EF4-FFF2-40B4-BE49-F238E27FC236}">
                <a16:creationId xmlns:a16="http://schemas.microsoft.com/office/drawing/2014/main" id="{FB07D98F-299A-CD5A-3423-AA844B26707C}"/>
              </a:ext>
            </a:extLst>
          </p:cNvPr>
          <p:cNvSpPr/>
          <p:nvPr/>
        </p:nvSpPr>
        <p:spPr>
          <a:xfrm>
            <a:off x="4485634" y="7628971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754337" y="7424214"/>
            <a:ext cx="5429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Analysis and Findings</a:t>
            </a:r>
            <a:endParaRPr lang="en-US" sz="40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157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-163830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4767539" y="903414"/>
            <a:ext cx="8740423" cy="1010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Overview</a:t>
            </a:r>
            <a:endParaRPr lang="en-US" sz="6600" dirty="0">
              <a:solidFill>
                <a:schemeClr val="accent6">
                  <a:lumMod val="20000"/>
                  <a:lumOff val="80000"/>
                </a:scheme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376" y="2467330"/>
            <a:ext cx="14082981" cy="72853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10000" y="4002523"/>
            <a:ext cx="9144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C0504D"/>
                </a:solidFill>
              </a:rPr>
              <a:t> Overview of model comparisons </a:t>
            </a:r>
            <a:r>
              <a:rPr lang="en-US" sz="3600" b="1" dirty="0" smtClean="0">
                <a:solidFill>
                  <a:srgbClr val="C0504D"/>
                </a:solidFill>
              </a:rPr>
              <a:t>across 3 different feature sets</a:t>
            </a:r>
          </a:p>
          <a:p>
            <a:pPr lvl="0"/>
            <a:endParaRPr lang="en-US" sz="3600" b="1" dirty="0">
              <a:solidFill>
                <a:srgbClr val="C0504D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C0504D"/>
                </a:solidFill>
              </a:rPr>
              <a:t>   Evaluation </a:t>
            </a:r>
            <a:r>
              <a:rPr lang="en-US" sz="3600" b="1" dirty="0" smtClean="0">
                <a:solidFill>
                  <a:srgbClr val="C0504D"/>
                </a:solidFill>
              </a:rPr>
              <a:t>of ML Baseline and Transformers models</a:t>
            </a:r>
          </a:p>
          <a:p>
            <a:pPr lvl="0"/>
            <a:endParaRPr lang="en-US" sz="3600" b="1" dirty="0">
              <a:solidFill>
                <a:srgbClr val="C0504D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C0504D"/>
                </a:solidFill>
              </a:rPr>
              <a:t>   </a:t>
            </a:r>
            <a:r>
              <a:rPr lang="en-US" sz="3600" b="1" dirty="0" smtClean="0">
                <a:solidFill>
                  <a:srgbClr val="C0504D"/>
                </a:solidFill>
              </a:rPr>
              <a:t>Both Binary and 3-Class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415" y="-335810"/>
            <a:ext cx="4773582" cy="32128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2624" y="7972841"/>
            <a:ext cx="4773582" cy="3212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A475E-F8CC-02B7-4227-FB5E106D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1DC365-D92F-7247-2C4D-63165F383471}"/>
              </a:ext>
            </a:extLst>
          </p:cNvPr>
          <p:cNvGrpSpPr/>
          <p:nvPr/>
        </p:nvGrpSpPr>
        <p:grpSpPr>
          <a:xfrm>
            <a:off x="-5181600" y="-6047452"/>
            <a:ext cx="24231600" cy="16660582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BA3008-9EBE-970E-417A-6D483B657AE9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48BCA4-1694-25E3-21A2-722AE664B024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1E26B72-8D14-CD5C-3288-684D05A6EEB6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56FBF86-9FBC-9F05-E2FD-C44E7111D24D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35002D0-C8AE-9A02-2E02-CA0091CA1B29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01A431D-7C61-9190-7521-904031E56E06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B2F7253-05DE-407F-C060-85CBEB9AB75D}"/>
              </a:ext>
            </a:extLst>
          </p:cNvPr>
          <p:cNvGrpSpPr/>
          <p:nvPr/>
        </p:nvGrpSpPr>
        <p:grpSpPr>
          <a:xfrm>
            <a:off x="399456" y="842771"/>
            <a:ext cx="8820744" cy="5353674"/>
            <a:chOff x="-10831" y="-38100"/>
            <a:chExt cx="2070461" cy="74052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2924ADA-3E39-579E-B83C-86C25448AF00}"/>
                </a:ext>
              </a:extLst>
            </p:cNvPr>
            <p:cNvSpPr/>
            <p:nvPr/>
          </p:nvSpPr>
          <p:spPr>
            <a:xfrm>
              <a:off x="-10831" y="35340"/>
              <a:ext cx="2059630" cy="593640"/>
            </a:xfrm>
            <a:custGeom>
              <a:avLst/>
              <a:gdLst/>
              <a:ahLst/>
              <a:cxnLst/>
              <a:rect l="l" t="t" r="r" b="b"/>
              <a:pathLst>
                <a:path w="2059630" h="70242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651930"/>
                  </a:lnTo>
                  <a:cubicBezTo>
                    <a:pt x="2059630" y="665321"/>
                    <a:pt x="2054311" y="678163"/>
                    <a:pt x="2044842" y="687632"/>
                  </a:cubicBezTo>
                  <a:cubicBezTo>
                    <a:pt x="2035373" y="697100"/>
                    <a:pt x="2022531" y="702420"/>
                    <a:pt x="2009140" y="702420"/>
                  </a:cubicBezTo>
                  <a:lnTo>
                    <a:pt x="50490" y="702420"/>
                  </a:lnTo>
                  <a:cubicBezTo>
                    <a:pt x="37099" y="702420"/>
                    <a:pt x="24257" y="697100"/>
                    <a:pt x="14788" y="687632"/>
                  </a:cubicBezTo>
                  <a:cubicBezTo>
                    <a:pt x="5319" y="678163"/>
                    <a:pt x="0" y="665321"/>
                    <a:pt x="0" y="651930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endParaRPr>
            </a:p>
            <a:p>
              <a:endParaRPr lang="en-US" sz="2000" dirty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5639C0E-C1E2-C3CB-ADA4-63ED913D3D6F}"/>
                </a:ext>
              </a:extLst>
            </p:cNvPr>
            <p:cNvSpPr txBox="1"/>
            <p:nvPr/>
          </p:nvSpPr>
          <p:spPr>
            <a:xfrm>
              <a:off x="0" y="-38100"/>
              <a:ext cx="2059630" cy="74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3">
            <a:extLst>
              <a:ext uri="{FF2B5EF4-FFF2-40B4-BE49-F238E27FC236}">
                <a16:creationId xmlns:a16="http://schemas.microsoft.com/office/drawing/2014/main" id="{248E9D29-AB52-5D64-F340-7EEE3397C8D5}"/>
              </a:ext>
            </a:extLst>
          </p:cNvPr>
          <p:cNvSpPr/>
          <p:nvPr/>
        </p:nvSpPr>
        <p:spPr>
          <a:xfrm>
            <a:off x="9906001" y="1368984"/>
            <a:ext cx="7972556" cy="4296518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C1272D"/>
          </a:solidFill>
        </p:spPr>
        <p:txBody>
          <a:bodyPr/>
          <a:lstStyle/>
          <a:p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433F10A-7D70-A8CD-B146-AE6CA834E88B}"/>
              </a:ext>
            </a:extLst>
          </p:cNvPr>
          <p:cNvSpPr/>
          <p:nvPr/>
        </p:nvSpPr>
        <p:spPr>
          <a:xfrm>
            <a:off x="399455" y="5805253"/>
            <a:ext cx="8774601" cy="4359978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457200" marR="0" algn="l">
              <a:lnSpc>
                <a:spcPct val="107000"/>
              </a:lnSpc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E48A3B8-2D31-93A6-00BE-FBB2D010ACDB}"/>
              </a:ext>
            </a:extLst>
          </p:cNvPr>
          <p:cNvSpPr/>
          <p:nvPr/>
        </p:nvSpPr>
        <p:spPr>
          <a:xfrm>
            <a:off x="9906002" y="5800523"/>
            <a:ext cx="7972556" cy="4364708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C1272D"/>
          </a:solidFill>
        </p:spPr>
        <p:txBody>
          <a:bodyPr/>
          <a:lstStyle/>
          <a:p>
            <a:pPr marL="4114800" lvl="8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457200" marR="0" algn="l">
              <a:lnSpc>
                <a:spcPct val="107000"/>
              </a:lnSpc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33601" y="147960"/>
            <a:ext cx="14024353" cy="1195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8560"/>
              </a:lnSpc>
            </a:pPr>
            <a:r>
              <a:rPr lang="en-US" sz="6000" dirty="0" smtClean="0">
                <a:solidFill>
                  <a:srgbClr val="F79646">
                    <a:lumMod val="20000"/>
                    <a:lumOff val="80000"/>
                  </a:srgbClr>
                </a:solidFill>
                <a:latin typeface="Boulder"/>
                <a:ea typeface="Boulder"/>
                <a:cs typeface="Boulder"/>
                <a:sym typeface="Boulder"/>
              </a:rPr>
              <a:t>Binary Classification Results</a:t>
            </a:r>
            <a:endParaRPr lang="en-US" sz="6000" dirty="0">
              <a:solidFill>
                <a:srgbClr val="F79646">
                  <a:lumMod val="20000"/>
                  <a:lumOff val="80000"/>
                </a:srgb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85427" y="5065623"/>
            <a:ext cx="5317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C0504D"/>
                </a:solidFill>
              </a:rPr>
              <a:t>Fig : Performance of ML Models (Binary)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644895" y="9512102"/>
            <a:ext cx="4349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Fig : </a:t>
            </a:r>
            <a:r>
              <a:rPr lang="en-US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DeBERTa all feature (Binary)</a:t>
            </a: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000215" y="5080588"/>
            <a:ext cx="5747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Fig : </a:t>
            </a:r>
            <a:r>
              <a:rPr lang="en-US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Logistic Regression all features (Binary)</a:t>
            </a: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86465" y="9512102"/>
            <a:ext cx="6476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C0504D"/>
                </a:solidFill>
              </a:rPr>
              <a:t>Fig : Performance of Transformer Models (Binary)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8" y="2033233"/>
            <a:ext cx="8001000" cy="27695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1" y="6325021"/>
            <a:ext cx="7935548" cy="31369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54" y="1548883"/>
            <a:ext cx="4572000" cy="34492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54" y="5977250"/>
            <a:ext cx="4571999" cy="35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5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A475E-F8CC-02B7-4227-FB5E106D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1DC365-D92F-7247-2C4D-63165F383471}"/>
              </a:ext>
            </a:extLst>
          </p:cNvPr>
          <p:cNvGrpSpPr/>
          <p:nvPr/>
        </p:nvGrpSpPr>
        <p:grpSpPr>
          <a:xfrm>
            <a:off x="-5181600" y="-6047452"/>
            <a:ext cx="24231600" cy="16660582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BA3008-9EBE-970E-417A-6D483B657AE9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48BCA4-1694-25E3-21A2-722AE664B024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1E26B72-8D14-CD5C-3288-684D05A6EEB6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56FBF86-9FBC-9F05-E2FD-C44E7111D24D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35002D0-C8AE-9A02-2E02-CA0091CA1B29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01A431D-7C61-9190-7521-904031E56E06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B2F7253-05DE-407F-C060-85CBEB9AB75D}"/>
              </a:ext>
            </a:extLst>
          </p:cNvPr>
          <p:cNvGrpSpPr/>
          <p:nvPr/>
        </p:nvGrpSpPr>
        <p:grpSpPr>
          <a:xfrm>
            <a:off x="374055" y="840406"/>
            <a:ext cx="8820744" cy="5353674"/>
            <a:chOff x="-10831" y="-38100"/>
            <a:chExt cx="2070461" cy="74052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2924ADA-3E39-579E-B83C-86C25448AF00}"/>
                </a:ext>
              </a:extLst>
            </p:cNvPr>
            <p:cNvSpPr/>
            <p:nvPr/>
          </p:nvSpPr>
          <p:spPr>
            <a:xfrm>
              <a:off x="-10831" y="35340"/>
              <a:ext cx="2059630" cy="593640"/>
            </a:xfrm>
            <a:custGeom>
              <a:avLst/>
              <a:gdLst/>
              <a:ahLst/>
              <a:cxnLst/>
              <a:rect l="l" t="t" r="r" b="b"/>
              <a:pathLst>
                <a:path w="2059630" h="70242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651930"/>
                  </a:lnTo>
                  <a:cubicBezTo>
                    <a:pt x="2059630" y="665321"/>
                    <a:pt x="2054311" y="678163"/>
                    <a:pt x="2044842" y="687632"/>
                  </a:cubicBezTo>
                  <a:cubicBezTo>
                    <a:pt x="2035373" y="697100"/>
                    <a:pt x="2022531" y="702420"/>
                    <a:pt x="2009140" y="702420"/>
                  </a:cubicBezTo>
                  <a:lnTo>
                    <a:pt x="50490" y="702420"/>
                  </a:lnTo>
                  <a:cubicBezTo>
                    <a:pt x="37099" y="702420"/>
                    <a:pt x="24257" y="697100"/>
                    <a:pt x="14788" y="687632"/>
                  </a:cubicBezTo>
                  <a:cubicBezTo>
                    <a:pt x="5319" y="678163"/>
                    <a:pt x="0" y="665321"/>
                    <a:pt x="0" y="651930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endParaRPr>
            </a:p>
            <a:p>
              <a:endParaRPr lang="en-US" sz="2000" dirty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5639C0E-C1E2-C3CB-ADA4-63ED913D3D6F}"/>
                </a:ext>
              </a:extLst>
            </p:cNvPr>
            <p:cNvSpPr txBox="1"/>
            <p:nvPr/>
          </p:nvSpPr>
          <p:spPr>
            <a:xfrm>
              <a:off x="0" y="-38100"/>
              <a:ext cx="2059630" cy="74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3">
            <a:extLst>
              <a:ext uri="{FF2B5EF4-FFF2-40B4-BE49-F238E27FC236}">
                <a16:creationId xmlns:a16="http://schemas.microsoft.com/office/drawing/2014/main" id="{248E9D29-AB52-5D64-F340-7EEE3397C8D5}"/>
              </a:ext>
            </a:extLst>
          </p:cNvPr>
          <p:cNvSpPr/>
          <p:nvPr/>
        </p:nvSpPr>
        <p:spPr>
          <a:xfrm>
            <a:off x="9906001" y="1368984"/>
            <a:ext cx="7972556" cy="4296518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C1272D"/>
          </a:solidFill>
        </p:spPr>
        <p:txBody>
          <a:bodyPr/>
          <a:lstStyle/>
          <a:p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433F10A-7D70-A8CD-B146-AE6CA834E88B}"/>
              </a:ext>
            </a:extLst>
          </p:cNvPr>
          <p:cNvSpPr/>
          <p:nvPr/>
        </p:nvSpPr>
        <p:spPr>
          <a:xfrm>
            <a:off x="399455" y="5805253"/>
            <a:ext cx="8774601" cy="4359978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457200" marR="0" algn="l">
              <a:lnSpc>
                <a:spcPct val="107000"/>
              </a:lnSpc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E48A3B8-2D31-93A6-00BE-FBB2D010ACDB}"/>
              </a:ext>
            </a:extLst>
          </p:cNvPr>
          <p:cNvSpPr/>
          <p:nvPr/>
        </p:nvSpPr>
        <p:spPr>
          <a:xfrm>
            <a:off x="9979670" y="5825923"/>
            <a:ext cx="7972556" cy="4364708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C1272D"/>
          </a:solidFill>
        </p:spPr>
        <p:txBody>
          <a:bodyPr/>
          <a:lstStyle/>
          <a:p>
            <a:pPr marL="4114800" lvl="8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457200" marR="0" algn="l">
              <a:lnSpc>
                <a:spcPct val="107000"/>
              </a:lnSpc>
            </a:pPr>
            <a:endParaRPr lang="en-US" sz="48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82919" y="147960"/>
            <a:ext cx="14325717" cy="1195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8560"/>
              </a:lnSpc>
            </a:pPr>
            <a:r>
              <a:rPr lang="en-US" sz="6000" dirty="0" smtClean="0">
                <a:solidFill>
                  <a:srgbClr val="F79646">
                    <a:lumMod val="20000"/>
                    <a:lumOff val="80000"/>
                  </a:srgbClr>
                </a:solidFill>
                <a:latin typeface="Boulder"/>
                <a:ea typeface="Boulder"/>
                <a:cs typeface="Boulder"/>
                <a:sym typeface="Boulder"/>
              </a:rPr>
              <a:t>3-class </a:t>
            </a:r>
            <a:r>
              <a:rPr lang="en-US" sz="6000" dirty="0">
                <a:solidFill>
                  <a:srgbClr val="F79646">
                    <a:lumMod val="20000"/>
                    <a:lumOff val="80000"/>
                  </a:srgbClr>
                </a:solidFill>
                <a:latin typeface="Boulder"/>
                <a:ea typeface="Boulder"/>
                <a:cs typeface="Boulder"/>
                <a:sym typeface="Boulder"/>
              </a:rPr>
              <a:t>Classification Results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46352" y="5078317"/>
            <a:ext cx="5322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C0504D"/>
                </a:solidFill>
              </a:rPr>
              <a:t>Fig : Performance of ML Models (3 class)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76526" y="9540995"/>
            <a:ext cx="6481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C0504D"/>
                </a:solidFill>
              </a:rPr>
              <a:t>Fig : Performance of Transformer Models (3 class)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089552" y="5240735"/>
            <a:ext cx="5752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Fig : </a:t>
            </a:r>
            <a:r>
              <a:rPr lang="en-US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Logistic Regression all features (3 class)</a:t>
            </a: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811000" y="9707771"/>
            <a:ext cx="4477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Fig </a:t>
            </a:r>
            <a:r>
              <a:rPr lang="en-US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: DeBERTa all features (3 class)</a:t>
            </a: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1" y="2014960"/>
            <a:ext cx="8099807" cy="28252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60" y="6306748"/>
            <a:ext cx="8073298" cy="31972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79" y="1503404"/>
            <a:ext cx="5334000" cy="37803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79" y="5931630"/>
            <a:ext cx="5334000" cy="37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-163830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4791699" y="324483"/>
            <a:ext cx="8740423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 Analysis and Findings</a:t>
            </a:r>
            <a:endParaRPr lang="en-US" sz="6600" dirty="0">
              <a:solidFill>
                <a:schemeClr val="accent6">
                  <a:lumMod val="20000"/>
                  <a:lumOff val="80000"/>
                </a:scheme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376" y="2467330"/>
            <a:ext cx="14082981" cy="72853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38600" y="3480164"/>
            <a:ext cx="9144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C0504D"/>
                </a:solidFill>
              </a:rPr>
              <a:t> Text Alone is </a:t>
            </a:r>
            <a:r>
              <a:rPr lang="en-US" sz="3600" b="1" dirty="0" smtClean="0">
                <a:solidFill>
                  <a:srgbClr val="C0504D"/>
                </a:solidFill>
              </a:rPr>
              <a:t>Weak in some cases and metadata helps</a:t>
            </a:r>
          </a:p>
          <a:p>
            <a:pPr lvl="0"/>
            <a:endParaRPr lang="en-US" sz="3600" b="1" dirty="0" smtClean="0">
              <a:solidFill>
                <a:srgbClr val="C0504D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rgbClr val="C0504D"/>
                </a:solidFill>
              </a:rPr>
              <a:t> Neutral class is hard to detect</a:t>
            </a:r>
          </a:p>
          <a:p>
            <a:pPr lvl="0"/>
            <a:endParaRPr lang="en-US" sz="3600" b="1" dirty="0" smtClean="0">
              <a:solidFill>
                <a:srgbClr val="C0504D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rgbClr val="C0504D"/>
                </a:solidFill>
              </a:rPr>
              <a:t> DeBERTa is the best performer</a:t>
            </a:r>
          </a:p>
          <a:p>
            <a:pPr lvl="0"/>
            <a:endParaRPr lang="en-US" sz="3600" b="1" dirty="0">
              <a:solidFill>
                <a:srgbClr val="C0504D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C0504D"/>
                </a:solidFill>
              </a:rPr>
              <a:t> </a:t>
            </a:r>
            <a:r>
              <a:rPr lang="en-US" sz="3600" b="1" dirty="0" smtClean="0">
                <a:solidFill>
                  <a:srgbClr val="C0504D"/>
                </a:solidFill>
              </a:rPr>
              <a:t>Top – 4 feature set performed nearly as good as all feature set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327" y="-335810"/>
            <a:ext cx="4773582" cy="32128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8932" y="8258868"/>
            <a:ext cx="4773582" cy="32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976469" y="1028700"/>
            <a:ext cx="14335062" cy="8229600"/>
            <a:chOff x="0" y="0"/>
            <a:chExt cx="3775489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8470" y="1301006"/>
            <a:ext cx="13820706" cy="7684988"/>
            <a:chOff x="0" y="0"/>
            <a:chExt cx="3640021" cy="20240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40021" cy="2024030"/>
            </a:xfrm>
            <a:custGeom>
              <a:avLst/>
              <a:gdLst/>
              <a:ahLst/>
              <a:cxnLst/>
              <a:rect l="l" t="t" r="r" b="b"/>
              <a:pathLst>
                <a:path w="3640021" h="2024030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67860" y="1989533"/>
            <a:ext cx="12552280" cy="6390101"/>
            <a:chOff x="0" y="0"/>
            <a:chExt cx="3305950" cy="168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05950" cy="1682990"/>
            </a:xfrm>
            <a:custGeom>
              <a:avLst/>
              <a:gdLst/>
              <a:ahLst/>
              <a:cxnLst/>
              <a:rect l="l" t="t" r="r" b="b"/>
              <a:pathLst>
                <a:path w="3305950" h="168299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14600" y="1944978"/>
            <a:ext cx="10798003" cy="170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6000" dirty="0" smtClean="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Project Management</a:t>
            </a:r>
            <a:endParaRPr lang="en-US" sz="6000" dirty="0">
              <a:solidFill>
                <a:srgbClr val="E9BB6D"/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2751994" y="495176"/>
            <a:ext cx="4770783" cy="4114800"/>
          </a:xfrm>
          <a:custGeom>
            <a:avLst/>
            <a:gdLst/>
            <a:ahLst/>
            <a:cxnLst/>
            <a:rect l="l" t="t" r="r" b="b"/>
            <a:pathLst>
              <a:path w="4770783" h="4114800">
                <a:moveTo>
                  <a:pt x="0" y="0"/>
                </a:moveTo>
                <a:lnTo>
                  <a:pt x="4770782" y="0"/>
                </a:lnTo>
                <a:lnTo>
                  <a:pt x="4770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3">
            <a:extLst>
              <a:ext uri="{FF2B5EF4-FFF2-40B4-BE49-F238E27FC236}">
                <a16:creationId xmlns:a16="http://schemas.microsoft.com/office/drawing/2014/main" id="{5C2A918C-B326-E19C-F638-1BF45897B2F5}"/>
              </a:ext>
            </a:extLst>
          </p:cNvPr>
          <p:cNvSpPr/>
          <p:nvPr/>
        </p:nvSpPr>
        <p:spPr>
          <a:xfrm>
            <a:off x="3342929" y="4275936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081D2-43AC-CB86-EAF8-48AEBF72E31D}"/>
              </a:ext>
            </a:extLst>
          </p:cNvPr>
          <p:cNvSpPr txBox="1"/>
          <p:nvPr/>
        </p:nvSpPr>
        <p:spPr>
          <a:xfrm>
            <a:off x="3653602" y="4117533"/>
            <a:ext cx="847935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Management and Cost Analysis</a:t>
            </a:r>
            <a:endParaRPr lang="en-US" sz="4000" dirty="0" smtClean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33">
            <a:extLst>
              <a:ext uri="{FF2B5EF4-FFF2-40B4-BE49-F238E27FC236}">
                <a16:creationId xmlns:a16="http://schemas.microsoft.com/office/drawing/2014/main" id="{5C2A918C-B326-E19C-F638-1BF45897B2F5}"/>
              </a:ext>
            </a:extLst>
          </p:cNvPr>
          <p:cNvSpPr/>
          <p:nvPr/>
        </p:nvSpPr>
        <p:spPr>
          <a:xfrm>
            <a:off x="3342929" y="5442073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717176" y="5223515"/>
            <a:ext cx="46105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0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Scheduling</a:t>
            </a:r>
            <a:endParaRPr lang="en-US" sz="40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2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942E0-B10F-96D7-D51D-D09BCC48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F04AEF-2171-A054-24D9-A356F278FE21}"/>
              </a:ext>
            </a:extLst>
          </p:cNvPr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8A47CC6-E84A-71C7-DB32-652D772F6B13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158FB54-BCB3-3AFE-F6C4-45F9EF5A7977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82A0B1C-7C9A-5F3B-0165-724F00057A09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8D34CD8-BC5F-2A4F-9B1B-3723D55356A3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C0C98B6-B8FD-202C-BF2B-97133F899840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393567-CD94-37DC-E50F-C89A8741B163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75101E2-608D-64E0-B156-8082DDDB6A46}"/>
              </a:ext>
            </a:extLst>
          </p:cNvPr>
          <p:cNvGrpSpPr/>
          <p:nvPr/>
        </p:nvGrpSpPr>
        <p:grpSpPr>
          <a:xfrm>
            <a:off x="2103983" y="3131719"/>
            <a:ext cx="14080034" cy="5713234"/>
            <a:chOff x="0" y="0"/>
            <a:chExt cx="3708322" cy="1504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F0A051A-B123-323F-683E-F585281BC279}"/>
                </a:ext>
              </a:extLst>
            </p:cNvPr>
            <p:cNvSpPr/>
            <p:nvPr/>
          </p:nvSpPr>
          <p:spPr>
            <a:xfrm>
              <a:off x="0" y="0"/>
              <a:ext cx="3708322" cy="1504720"/>
            </a:xfrm>
            <a:custGeom>
              <a:avLst/>
              <a:gdLst/>
              <a:ahLst/>
              <a:cxnLst/>
              <a:rect l="l" t="t" r="r" b="b"/>
              <a:pathLst>
                <a:path w="3708322" h="1504720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476678"/>
                  </a:lnTo>
                  <a:cubicBezTo>
                    <a:pt x="3708322" y="1484115"/>
                    <a:pt x="3705367" y="1491248"/>
                    <a:pt x="3700108" y="1496507"/>
                  </a:cubicBezTo>
                  <a:cubicBezTo>
                    <a:pt x="3694849" y="1501766"/>
                    <a:pt x="3687717" y="1504720"/>
                    <a:pt x="3680279" y="1504720"/>
                  </a:cubicBezTo>
                  <a:lnTo>
                    <a:pt x="28042" y="1504720"/>
                  </a:lnTo>
                  <a:cubicBezTo>
                    <a:pt x="20605" y="1504720"/>
                    <a:pt x="13472" y="1501766"/>
                    <a:pt x="8213" y="1496507"/>
                  </a:cubicBezTo>
                  <a:cubicBezTo>
                    <a:pt x="2954" y="1491248"/>
                    <a:pt x="0" y="1484115"/>
                    <a:pt x="0" y="1476678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5EBF33C-32F5-53A5-5ABC-3F406A20F71F}"/>
                </a:ext>
              </a:extLst>
            </p:cNvPr>
            <p:cNvSpPr txBox="1"/>
            <p:nvPr/>
          </p:nvSpPr>
          <p:spPr>
            <a:xfrm>
              <a:off x="0" y="-38100"/>
              <a:ext cx="3708322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7F121819-CDB9-A4A1-71E3-F7AB8967F172}"/>
              </a:ext>
            </a:extLst>
          </p:cNvPr>
          <p:cNvSpPr/>
          <p:nvPr/>
        </p:nvSpPr>
        <p:spPr>
          <a:xfrm rot="1391906">
            <a:off x="-2105085" y="6145826"/>
            <a:ext cx="5783470" cy="3383330"/>
          </a:xfrm>
          <a:custGeom>
            <a:avLst/>
            <a:gdLst/>
            <a:ahLst/>
            <a:cxnLst/>
            <a:rect l="l" t="t" r="r" b="b"/>
            <a:pathLst>
              <a:path w="5783470" h="3383330">
                <a:moveTo>
                  <a:pt x="0" y="0"/>
                </a:moveTo>
                <a:lnTo>
                  <a:pt x="5783470" y="0"/>
                </a:lnTo>
                <a:lnTo>
                  <a:pt x="5783470" y="3383329"/>
                </a:lnTo>
                <a:lnTo>
                  <a:pt x="0" y="338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103AA8D-98A7-C0F9-2B67-B5F31BA63062}"/>
              </a:ext>
            </a:extLst>
          </p:cNvPr>
          <p:cNvSpPr txBox="1"/>
          <p:nvPr/>
        </p:nvSpPr>
        <p:spPr>
          <a:xfrm>
            <a:off x="1819345" y="1291360"/>
            <a:ext cx="14364672" cy="9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5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Management and Cost analysis</a:t>
            </a:r>
            <a:endParaRPr lang="en-US" sz="5400" dirty="0">
              <a:solidFill>
                <a:schemeClr val="accent6">
                  <a:lumMod val="20000"/>
                  <a:lumOff val="80000"/>
                </a:scheme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4F00AC1-D44A-94BC-3DD3-05C98CE2FF1C}"/>
              </a:ext>
            </a:extLst>
          </p:cNvPr>
          <p:cNvSpPr/>
          <p:nvPr/>
        </p:nvSpPr>
        <p:spPr>
          <a:xfrm rot="1857155">
            <a:off x="14273798" y="-326143"/>
            <a:ext cx="5323287" cy="2051885"/>
          </a:xfrm>
          <a:custGeom>
            <a:avLst/>
            <a:gdLst/>
            <a:ahLst/>
            <a:cxnLst/>
            <a:rect l="l" t="t" r="r" b="b"/>
            <a:pathLst>
              <a:path w="5323287" h="2051885">
                <a:moveTo>
                  <a:pt x="0" y="0"/>
                </a:moveTo>
                <a:lnTo>
                  <a:pt x="5323287" y="0"/>
                </a:lnTo>
                <a:lnTo>
                  <a:pt x="5323287" y="2051885"/>
                </a:lnTo>
                <a:lnTo>
                  <a:pt x="0" y="2051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4E185F4-365D-4D55-6F44-4079B5DDB17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39933" y="4166190"/>
            <a:ext cx="534216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3000" dirty="0">
              <a:solidFill>
                <a:schemeClr val="accent2"/>
              </a:solidFill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altLang="en-US" sz="3000" dirty="0" smtClean="0">
              <a:solidFill>
                <a:schemeClr val="accent2"/>
              </a:solidFill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altLang="en-US" sz="300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altLang="en-US" sz="3000" b="1" dirty="0" smtClean="0">
              <a:solidFill>
                <a:schemeClr val="accent2"/>
              </a:solidFill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altLang="en-US" sz="3000" b="1" dirty="0" smtClean="0">
              <a:solidFill>
                <a:schemeClr val="accent2"/>
              </a:solidFill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altLang="en-US" sz="3000" b="1" dirty="0" smtClean="0">
              <a:solidFill>
                <a:schemeClr val="accent2"/>
              </a:solidFill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altLang="en-US" sz="3000" b="1" dirty="0" smtClean="0">
              <a:solidFill>
                <a:schemeClr val="accent2"/>
              </a:solidFill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  <a:ea typeface="Times New Roman" panose="02020603050405020304" pitchFamily="18" charset="0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07603" y="3993223"/>
            <a:ext cx="9144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en-US" altLang="en-US" sz="3000" b="1" dirty="0">
                <a:solidFill>
                  <a:srgbClr val="C0504D"/>
                </a:solidFill>
                <a:ea typeface="Times New Roman" panose="02020603050405020304" pitchFamily="18" charset="0"/>
                <a:cs typeface="Aharoni" panose="02010803020104030203" pitchFamily="2" charset="-79"/>
              </a:rPr>
              <a:t> 4 – Phase Lifecycle : </a:t>
            </a:r>
            <a:r>
              <a:rPr lang="en-US" altLang="en-US" sz="3000" dirty="0">
                <a:solidFill>
                  <a:srgbClr val="C0504D"/>
                </a:solidFill>
                <a:ea typeface="Times New Roman" panose="02020603050405020304" pitchFamily="18" charset="0"/>
                <a:cs typeface="Aharoni" panose="02010803020104030203" pitchFamily="2" charset="-79"/>
              </a:rPr>
              <a:t>Planning, Execution, Monitoring, Control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US" altLang="en-US" sz="3000" dirty="0">
              <a:solidFill>
                <a:srgbClr val="C0504D"/>
              </a:solidFill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lvl="0">
              <a:buFontTx/>
              <a:buChar char="•"/>
            </a:pPr>
            <a:r>
              <a:rPr lang="en-US" altLang="en-US" sz="3000" dirty="0">
                <a:solidFill>
                  <a:srgbClr val="C0504D"/>
                </a:solidFill>
                <a:ea typeface="Times New Roman" panose="02020603050405020304" pitchFamily="18" charset="0"/>
                <a:cs typeface="Aharoni" panose="02010803020104030203" pitchFamily="2" charset="-79"/>
              </a:rPr>
              <a:t> </a:t>
            </a:r>
            <a:r>
              <a:rPr lang="en-US" altLang="en-US" sz="3000" b="1" dirty="0">
                <a:solidFill>
                  <a:srgbClr val="C0504D"/>
                </a:solidFill>
                <a:ea typeface="Times New Roman" panose="02020603050405020304" pitchFamily="18" charset="0"/>
                <a:cs typeface="Aharoni" panose="02010803020104030203" pitchFamily="2" charset="-79"/>
              </a:rPr>
              <a:t>Direct Expenses </a:t>
            </a:r>
            <a:r>
              <a:rPr lang="en-US" altLang="en-US" sz="3000" dirty="0">
                <a:solidFill>
                  <a:srgbClr val="C0504D"/>
                </a:solidFill>
                <a:ea typeface="Times New Roman" panose="02020603050405020304" pitchFamily="18" charset="0"/>
                <a:cs typeface="Aharoni" panose="02010803020104030203" pitchFamily="2" charset="-79"/>
              </a:rPr>
              <a:t>: Computation (Google colab), </a:t>
            </a:r>
            <a:r>
              <a:rPr lang="en-US" altLang="en-US" sz="3000" dirty="0" smtClean="0">
                <a:solidFill>
                  <a:srgbClr val="C0504D"/>
                </a:solidFill>
                <a:ea typeface="Times New Roman" panose="02020603050405020304" pitchFamily="18" charset="0"/>
                <a:cs typeface="Aharoni" panose="02010803020104030203" pitchFamily="2" charset="-79"/>
              </a:rPr>
              <a:t>  Visualization </a:t>
            </a:r>
            <a:r>
              <a:rPr lang="en-US" altLang="en-US" sz="3000" dirty="0">
                <a:solidFill>
                  <a:srgbClr val="C0504D"/>
                </a:solidFill>
                <a:ea typeface="Times New Roman" panose="02020603050405020304" pitchFamily="18" charset="0"/>
                <a:cs typeface="Aharoni" panose="02010803020104030203" pitchFamily="2" charset="-79"/>
              </a:rPr>
              <a:t>(canva) and Storage(Google one)</a:t>
            </a:r>
          </a:p>
          <a:p>
            <a:pPr lvl="0">
              <a:buFontTx/>
              <a:buChar char="•"/>
            </a:pPr>
            <a:endParaRPr lang="en-US" altLang="en-US" sz="3000" dirty="0">
              <a:solidFill>
                <a:srgbClr val="C0504D"/>
              </a:solidFill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lvl="0">
              <a:buFontTx/>
              <a:buChar char="•"/>
            </a:pPr>
            <a:r>
              <a:rPr lang="en-US" altLang="en-US" sz="3000" b="1" dirty="0" smtClean="0">
                <a:solidFill>
                  <a:srgbClr val="C0504D"/>
                </a:solidFill>
                <a:ea typeface="Times New Roman" panose="02020603050405020304" pitchFamily="18" charset="0"/>
                <a:cs typeface="Aharoni" panose="02010803020104030203" pitchFamily="2" charset="-79"/>
              </a:rPr>
              <a:t> Human </a:t>
            </a:r>
            <a:r>
              <a:rPr lang="en-US" altLang="en-US" sz="3000" b="1" dirty="0">
                <a:solidFill>
                  <a:srgbClr val="C0504D"/>
                </a:solidFill>
                <a:ea typeface="Times New Roman" panose="02020603050405020304" pitchFamily="18" charset="0"/>
                <a:cs typeface="Aharoni" panose="02010803020104030203" pitchFamily="2" charset="-79"/>
              </a:rPr>
              <a:t>Capital and other Expenses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-163830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4791699" y="324483"/>
            <a:ext cx="8740423" cy="2113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 </a:t>
            </a:r>
            <a:r>
              <a:rPr lang="en-US" sz="6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Project Scheduling</a:t>
            </a:r>
            <a:endParaRPr lang="en-US" sz="6600" dirty="0">
              <a:solidFill>
                <a:schemeClr val="accent6">
                  <a:lumMod val="20000"/>
                  <a:lumOff val="80000"/>
                </a:scheme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376" y="2467330"/>
            <a:ext cx="14082981" cy="72853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44583" y="9019785"/>
            <a:ext cx="4928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dirty="0" smtClean="0">
                <a:solidFill>
                  <a:srgbClr val="C0504D"/>
                </a:solidFill>
              </a:rPr>
              <a:t>Fig : Project Gantt Chart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327" y="-335810"/>
            <a:ext cx="4773582" cy="32128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8932" y="8258868"/>
            <a:ext cx="4773582" cy="32128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47" y="2916418"/>
            <a:ext cx="9916525" cy="60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6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800" y="-163830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3429000" y="176687"/>
            <a:ext cx="11844061" cy="2096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4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Ethics AND PROFESSIONAL responsibilities</a:t>
            </a:r>
            <a:endParaRPr lang="en-US" sz="4800" dirty="0">
              <a:solidFill>
                <a:schemeClr val="accent6">
                  <a:lumMod val="20000"/>
                  <a:lumOff val="80000"/>
                </a:scheme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376" y="2467330"/>
            <a:ext cx="14082981" cy="72853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10000" y="4002523"/>
            <a:ext cx="9144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C0504D"/>
                </a:solidFill>
              </a:rPr>
              <a:t> </a:t>
            </a:r>
            <a:r>
              <a:rPr lang="en-US" sz="3600" b="1" dirty="0" smtClean="0">
                <a:solidFill>
                  <a:srgbClr val="C0504D"/>
                </a:solidFill>
              </a:rPr>
              <a:t>Responsible Data use</a:t>
            </a:r>
          </a:p>
          <a:p>
            <a:pPr lvl="0"/>
            <a:endParaRPr lang="en-US" sz="3600" b="1" dirty="0" smtClean="0">
              <a:solidFill>
                <a:srgbClr val="C0504D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C0504D"/>
                </a:solidFill>
              </a:rPr>
              <a:t> </a:t>
            </a:r>
            <a:r>
              <a:rPr lang="en-US" sz="3600" b="1" dirty="0" smtClean="0">
                <a:solidFill>
                  <a:srgbClr val="C0504D"/>
                </a:solidFill>
              </a:rPr>
              <a:t>Resisting Oversimplification</a:t>
            </a:r>
          </a:p>
          <a:p>
            <a:pPr lvl="0"/>
            <a:r>
              <a:rPr lang="en-US" sz="3600" b="1" dirty="0" smtClean="0">
                <a:solidFill>
                  <a:srgbClr val="C0504D"/>
                </a:solidFill>
              </a:rPr>
              <a:t> </a:t>
            </a:r>
            <a:endParaRPr lang="en-US" sz="3600" b="1" dirty="0">
              <a:solidFill>
                <a:srgbClr val="C0504D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C0504D"/>
                </a:solidFill>
              </a:rPr>
              <a:t> </a:t>
            </a:r>
            <a:r>
              <a:rPr lang="en-US" sz="3600" b="1" dirty="0" smtClean="0">
                <a:solidFill>
                  <a:srgbClr val="C0504D"/>
                </a:solidFill>
              </a:rPr>
              <a:t>Mitigating Bias</a:t>
            </a:r>
          </a:p>
          <a:p>
            <a:pPr lvl="0"/>
            <a:endParaRPr lang="en-US" sz="3600" b="1" dirty="0">
              <a:solidFill>
                <a:srgbClr val="C0504D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C0504D"/>
                </a:solidFill>
              </a:rPr>
              <a:t> </a:t>
            </a:r>
            <a:r>
              <a:rPr lang="en-US" sz="3600" b="1" dirty="0" smtClean="0">
                <a:solidFill>
                  <a:srgbClr val="C0504D"/>
                </a:solidFill>
              </a:rPr>
              <a:t>Academic Integrity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415" y="-335810"/>
            <a:ext cx="4773582" cy="32128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2624" y="7972841"/>
            <a:ext cx="4773582" cy="32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6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976469" y="1028700"/>
            <a:ext cx="14335062" cy="8229600"/>
            <a:chOff x="0" y="0"/>
            <a:chExt cx="3775489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8470" y="1301006"/>
            <a:ext cx="13820706" cy="7684988"/>
            <a:chOff x="0" y="0"/>
            <a:chExt cx="3640021" cy="20240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40021" cy="2024030"/>
            </a:xfrm>
            <a:custGeom>
              <a:avLst/>
              <a:gdLst/>
              <a:ahLst/>
              <a:cxnLst/>
              <a:rect l="l" t="t" r="r" b="b"/>
              <a:pathLst>
                <a:path w="3640021" h="2024030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67860" y="1948449"/>
            <a:ext cx="12552280" cy="6390101"/>
            <a:chOff x="0" y="0"/>
            <a:chExt cx="3305950" cy="168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05950" cy="1682990"/>
            </a:xfrm>
            <a:custGeom>
              <a:avLst/>
              <a:gdLst/>
              <a:ahLst/>
              <a:cxnLst/>
              <a:rect l="l" t="t" r="r" b="b"/>
              <a:pathLst>
                <a:path w="3305950" h="168299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53154" y="2543749"/>
            <a:ext cx="16581691" cy="5836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7000" dirty="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  Introduction</a:t>
            </a:r>
          </a:p>
          <a:p>
            <a:pPr algn="ctr">
              <a:lnSpc>
                <a:spcPts val="16009"/>
              </a:lnSpc>
            </a:pPr>
            <a:endParaRPr lang="en-US" sz="5400" dirty="0">
              <a:solidFill>
                <a:srgbClr val="E9BB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lnSpc>
                <a:spcPts val="16009"/>
              </a:lnSpc>
            </a:pPr>
            <a:endParaRPr lang="en-US" sz="7000" dirty="0">
              <a:solidFill>
                <a:srgbClr val="E9BB6D"/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01819" y="5143500"/>
            <a:ext cx="3866446" cy="4773390"/>
          </a:xfrm>
          <a:custGeom>
            <a:avLst/>
            <a:gdLst/>
            <a:ahLst/>
            <a:cxnLst/>
            <a:rect l="l" t="t" r="r" b="b"/>
            <a:pathLst>
              <a:path w="3866446" h="4773390">
                <a:moveTo>
                  <a:pt x="0" y="0"/>
                </a:moveTo>
                <a:lnTo>
                  <a:pt x="3866445" y="0"/>
                </a:lnTo>
                <a:lnTo>
                  <a:pt x="3866445" y="4773390"/>
                </a:lnTo>
                <a:lnTo>
                  <a:pt x="0" y="4773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3">
            <a:extLst>
              <a:ext uri="{FF2B5EF4-FFF2-40B4-BE49-F238E27FC236}">
                <a16:creationId xmlns:a16="http://schemas.microsoft.com/office/drawing/2014/main" id="{FB07D98F-299A-CD5A-3423-AA844B26707C}"/>
              </a:ext>
            </a:extLst>
          </p:cNvPr>
          <p:cNvSpPr/>
          <p:nvPr/>
        </p:nvSpPr>
        <p:spPr>
          <a:xfrm>
            <a:off x="6794380" y="4991100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940B5-8732-3C25-E3D7-0F4DBCE69E87}"/>
              </a:ext>
            </a:extLst>
          </p:cNvPr>
          <p:cNvSpPr txBox="1"/>
          <p:nvPr/>
        </p:nvSpPr>
        <p:spPr>
          <a:xfrm>
            <a:off x="7365295" y="6888850"/>
            <a:ext cx="4564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Objective</a:t>
            </a:r>
          </a:p>
        </p:txBody>
      </p:sp>
      <p:sp>
        <p:nvSpPr>
          <p:cNvPr id="27" name="Freeform 33">
            <a:extLst>
              <a:ext uri="{FF2B5EF4-FFF2-40B4-BE49-F238E27FC236}">
                <a16:creationId xmlns:a16="http://schemas.microsoft.com/office/drawing/2014/main" id="{0D833775-0E17-D1FB-43B6-62C24B927633}"/>
              </a:ext>
            </a:extLst>
          </p:cNvPr>
          <p:cNvSpPr/>
          <p:nvPr/>
        </p:nvSpPr>
        <p:spPr>
          <a:xfrm>
            <a:off x="6803673" y="6035429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1292-3BF7-CC67-ADAC-A1740280583F}"/>
              </a:ext>
            </a:extLst>
          </p:cNvPr>
          <p:cNvSpPr txBox="1"/>
          <p:nvPr/>
        </p:nvSpPr>
        <p:spPr>
          <a:xfrm>
            <a:off x="7322449" y="4743776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</a:p>
          <a:p>
            <a:endParaRPr lang="en-US" dirty="0"/>
          </a:p>
        </p:txBody>
      </p:sp>
      <p:sp>
        <p:nvSpPr>
          <p:cNvPr id="29" name="Freeform 33">
            <a:extLst>
              <a:ext uri="{FF2B5EF4-FFF2-40B4-BE49-F238E27FC236}">
                <a16:creationId xmlns:a16="http://schemas.microsoft.com/office/drawing/2014/main" id="{E029F5BA-AF75-113F-F843-B75507F94053}"/>
              </a:ext>
            </a:extLst>
          </p:cNvPr>
          <p:cNvSpPr/>
          <p:nvPr/>
        </p:nvSpPr>
        <p:spPr>
          <a:xfrm>
            <a:off x="6794380" y="7132812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273153-A16D-F81C-0F85-4AE6CE82C034}"/>
              </a:ext>
            </a:extLst>
          </p:cNvPr>
          <p:cNvSpPr txBox="1"/>
          <p:nvPr/>
        </p:nvSpPr>
        <p:spPr>
          <a:xfrm>
            <a:off x="7365295" y="5813119"/>
            <a:ext cx="4564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18110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0" y="5433508"/>
            <a:ext cx="3417020" cy="4218543"/>
          </a:xfrm>
          <a:custGeom>
            <a:avLst/>
            <a:gdLst/>
            <a:ahLst/>
            <a:cxnLst/>
            <a:rect l="l" t="t" r="r" b="b"/>
            <a:pathLst>
              <a:path w="3417020" h="4218543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03983" y="2940193"/>
            <a:ext cx="14080034" cy="6116483"/>
            <a:chOff x="0" y="0"/>
            <a:chExt cx="3708322" cy="16109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08322" cy="1610926"/>
            </a:xfrm>
            <a:custGeom>
              <a:avLst/>
              <a:gdLst/>
              <a:ahLst/>
              <a:cxnLst/>
              <a:rect l="l" t="t" r="r" b="b"/>
              <a:pathLst>
                <a:path w="3708322" h="1610926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582883"/>
                  </a:lnTo>
                  <a:cubicBezTo>
                    <a:pt x="3708322" y="1590320"/>
                    <a:pt x="3705367" y="1597453"/>
                    <a:pt x="3700108" y="1602712"/>
                  </a:cubicBezTo>
                  <a:cubicBezTo>
                    <a:pt x="3694849" y="1607971"/>
                    <a:pt x="3687717" y="1610926"/>
                    <a:pt x="3680279" y="1610926"/>
                  </a:cubicBezTo>
                  <a:lnTo>
                    <a:pt x="28042" y="1610926"/>
                  </a:lnTo>
                  <a:cubicBezTo>
                    <a:pt x="20605" y="1610926"/>
                    <a:pt x="13472" y="1607971"/>
                    <a:pt x="8213" y="1602712"/>
                  </a:cubicBezTo>
                  <a:cubicBezTo>
                    <a:pt x="2954" y="1597453"/>
                    <a:pt x="0" y="1590320"/>
                    <a:pt x="0" y="1582883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08322" cy="16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6977" y="791212"/>
            <a:ext cx="15534046" cy="2079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5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Complex Engineering problem solving</a:t>
            </a:r>
            <a:endParaRPr lang="en-US" sz="5400" dirty="0">
              <a:solidFill>
                <a:schemeClr val="accent6">
                  <a:lumMod val="20000"/>
                  <a:lumOff val="80000"/>
                </a:scheme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E963D-697B-F83C-CBCA-11154B9CAD3A}"/>
              </a:ext>
            </a:extLst>
          </p:cNvPr>
          <p:cNvSpPr txBox="1"/>
          <p:nvPr/>
        </p:nvSpPr>
        <p:spPr>
          <a:xfrm>
            <a:off x="3461651" y="4105610"/>
            <a:ext cx="103573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0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Depth of Knowledge &amp; Analysis (P1, P3</a:t>
            </a:r>
            <a:r>
              <a:rPr lang="en-US" sz="40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)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4000" b="1" dirty="0">
              <a:solidFill>
                <a:schemeClr val="accent2"/>
              </a:solidFill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0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Conflicting </a:t>
            </a:r>
            <a:r>
              <a:rPr lang="en-US" sz="40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Requirements and interdependence </a:t>
            </a:r>
            <a:r>
              <a:rPr lang="en-US" sz="40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(</a:t>
            </a:r>
            <a:r>
              <a:rPr lang="en-US" sz="40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P2,P7)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40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0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Non-Standard Implementation (P4, P5)</a:t>
            </a:r>
            <a:endParaRPr lang="en-US" sz="40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18110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4870980" y="5433508"/>
            <a:ext cx="3417020" cy="4218543"/>
          </a:xfrm>
          <a:custGeom>
            <a:avLst/>
            <a:gdLst/>
            <a:ahLst/>
            <a:cxnLst/>
            <a:rect l="l" t="t" r="r" b="b"/>
            <a:pathLst>
              <a:path w="3417020" h="4218543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03983" y="2940193"/>
            <a:ext cx="14080034" cy="6116483"/>
            <a:chOff x="0" y="0"/>
            <a:chExt cx="3708322" cy="16109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08322" cy="1610926"/>
            </a:xfrm>
            <a:custGeom>
              <a:avLst/>
              <a:gdLst/>
              <a:ahLst/>
              <a:cxnLst/>
              <a:rect l="l" t="t" r="r" b="b"/>
              <a:pathLst>
                <a:path w="3708322" h="1610926">
                  <a:moveTo>
                    <a:pt x="28042" y="0"/>
                  </a:moveTo>
                  <a:lnTo>
                    <a:pt x="3680279" y="0"/>
                  </a:lnTo>
                  <a:cubicBezTo>
                    <a:pt x="3687717" y="0"/>
                    <a:pt x="3694849" y="2954"/>
                    <a:pt x="3700108" y="8213"/>
                  </a:cubicBezTo>
                  <a:cubicBezTo>
                    <a:pt x="3705367" y="13472"/>
                    <a:pt x="3708322" y="20605"/>
                    <a:pt x="3708322" y="28042"/>
                  </a:cubicBezTo>
                  <a:lnTo>
                    <a:pt x="3708322" y="1582883"/>
                  </a:lnTo>
                  <a:cubicBezTo>
                    <a:pt x="3708322" y="1590320"/>
                    <a:pt x="3705367" y="1597453"/>
                    <a:pt x="3700108" y="1602712"/>
                  </a:cubicBezTo>
                  <a:cubicBezTo>
                    <a:pt x="3694849" y="1607971"/>
                    <a:pt x="3687717" y="1610926"/>
                    <a:pt x="3680279" y="1610926"/>
                  </a:cubicBezTo>
                  <a:lnTo>
                    <a:pt x="28042" y="1610926"/>
                  </a:lnTo>
                  <a:cubicBezTo>
                    <a:pt x="20605" y="1610926"/>
                    <a:pt x="13472" y="1607971"/>
                    <a:pt x="8213" y="1602712"/>
                  </a:cubicBezTo>
                  <a:cubicBezTo>
                    <a:pt x="2954" y="1597453"/>
                    <a:pt x="0" y="1590320"/>
                    <a:pt x="0" y="1582883"/>
                  </a:cubicBezTo>
                  <a:lnTo>
                    <a:pt x="0" y="28042"/>
                  </a:lnTo>
                  <a:cubicBezTo>
                    <a:pt x="0" y="20605"/>
                    <a:pt x="2954" y="13472"/>
                    <a:pt x="8213" y="8213"/>
                  </a:cubicBezTo>
                  <a:cubicBezTo>
                    <a:pt x="13472" y="2954"/>
                    <a:pt x="20605" y="0"/>
                    <a:pt x="2804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08322" cy="16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6977" y="791212"/>
            <a:ext cx="15534046" cy="9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5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Complex Engineering Activities</a:t>
            </a:r>
            <a:endParaRPr lang="en-US" sz="5400" dirty="0">
              <a:solidFill>
                <a:schemeClr val="accent6">
                  <a:lumMod val="20000"/>
                  <a:lumOff val="80000"/>
                </a:scheme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E963D-697B-F83C-CBCA-11154B9CAD3A}"/>
              </a:ext>
            </a:extLst>
          </p:cNvPr>
          <p:cNvSpPr txBox="1"/>
          <p:nvPr/>
        </p:nvSpPr>
        <p:spPr>
          <a:xfrm>
            <a:off x="3354271" y="4254132"/>
            <a:ext cx="1035733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0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Innovation &amp; Resources (A1, A3</a:t>
            </a:r>
            <a:r>
              <a:rPr lang="en-US" sz="40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)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4000" b="1" dirty="0">
              <a:solidFill>
                <a:schemeClr val="accent2"/>
              </a:solidFill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0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Societal &amp; Environmental Impact (A4</a:t>
            </a:r>
            <a:r>
              <a:rPr lang="en-US" sz="40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)</a:t>
            </a:r>
          </a:p>
          <a:p>
            <a:pPr marR="0" lvl="0">
              <a:buSzPts val="1000"/>
              <a:tabLst>
                <a:tab pos="457200" algn="l"/>
              </a:tabLst>
            </a:pPr>
            <a:endParaRPr lang="en-US" sz="40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0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Level of </a:t>
            </a:r>
            <a:r>
              <a:rPr lang="en-US" sz="40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Interaction and Familiarity </a:t>
            </a:r>
            <a:r>
              <a:rPr lang="en-US" sz="4000" b="1" dirty="0">
                <a:solidFill>
                  <a:schemeClr val="accent2"/>
                </a:solidFill>
                <a:ea typeface="Times New Roman" panose="02020603050405020304" pitchFamily="18" charset="0"/>
              </a:rPr>
              <a:t>(</a:t>
            </a:r>
            <a:r>
              <a:rPr lang="en-US" sz="4000" b="1" dirty="0" smtClean="0">
                <a:solidFill>
                  <a:schemeClr val="accent2"/>
                </a:solidFill>
                <a:ea typeface="Times New Roman" panose="02020603050405020304" pitchFamily="18" charset="0"/>
              </a:rPr>
              <a:t>A2,A5)</a:t>
            </a:r>
            <a:endParaRPr lang="en-US" sz="40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48DC3-EDFE-6358-FA53-5563413FC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6FD205-6889-54C5-82C2-EABF96121E45}"/>
              </a:ext>
            </a:extLst>
          </p:cNvPr>
          <p:cNvGrpSpPr/>
          <p:nvPr/>
        </p:nvGrpSpPr>
        <p:grpSpPr>
          <a:xfrm>
            <a:off x="-1524000" y="-2116798"/>
            <a:ext cx="20697110" cy="13751241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466643F-AC10-626D-B4EF-FBFFD926F558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EE8095B-2787-D457-7BA8-FADF20383EFA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9AC1F04-F198-0726-8D91-FCFAB28284EE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B82DA91-0900-35D6-B8BD-86FF7CAF9B55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3F949F1-42CD-E6BC-CD51-F86E0CB89F77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F07DEB-EAFC-1353-1869-3D3C9C6F027E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926A7A3F-6F0A-59C5-F4B5-A65983AFD2C1}"/>
              </a:ext>
            </a:extLst>
          </p:cNvPr>
          <p:cNvSpPr/>
          <p:nvPr/>
        </p:nvSpPr>
        <p:spPr>
          <a:xfrm rot="606585">
            <a:off x="14348069" y="5034287"/>
            <a:ext cx="3573158" cy="4913093"/>
          </a:xfrm>
          <a:custGeom>
            <a:avLst/>
            <a:gdLst/>
            <a:ahLst/>
            <a:cxnLst/>
            <a:rect l="l" t="t" r="r" b="b"/>
            <a:pathLst>
              <a:path w="3573158" h="4913093">
                <a:moveTo>
                  <a:pt x="0" y="0"/>
                </a:moveTo>
                <a:lnTo>
                  <a:pt x="3573158" y="0"/>
                </a:lnTo>
                <a:lnTo>
                  <a:pt x="3573158" y="4913093"/>
                </a:lnTo>
                <a:lnTo>
                  <a:pt x="0" y="4913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A1B68B5-C907-7F7D-0C76-AE03E34B42DE}"/>
              </a:ext>
            </a:extLst>
          </p:cNvPr>
          <p:cNvSpPr/>
          <p:nvPr/>
        </p:nvSpPr>
        <p:spPr>
          <a:xfrm rot="-853352">
            <a:off x="650911" y="54039"/>
            <a:ext cx="3802992" cy="6556883"/>
          </a:xfrm>
          <a:custGeom>
            <a:avLst/>
            <a:gdLst/>
            <a:ahLst/>
            <a:cxnLst/>
            <a:rect l="l" t="t" r="r" b="b"/>
            <a:pathLst>
              <a:path w="3802992" h="6556883">
                <a:moveTo>
                  <a:pt x="0" y="0"/>
                </a:moveTo>
                <a:lnTo>
                  <a:pt x="3802993" y="0"/>
                </a:lnTo>
                <a:lnTo>
                  <a:pt x="3802993" y="6556883"/>
                </a:lnTo>
                <a:lnTo>
                  <a:pt x="0" y="65568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40518BE-A3C5-451F-5114-990A866C3FF3}"/>
              </a:ext>
            </a:extLst>
          </p:cNvPr>
          <p:cNvGrpSpPr/>
          <p:nvPr/>
        </p:nvGrpSpPr>
        <p:grpSpPr>
          <a:xfrm>
            <a:off x="3920985" y="3074910"/>
            <a:ext cx="11648033" cy="5706849"/>
            <a:chOff x="0" y="-40700"/>
            <a:chExt cx="2777182" cy="131802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A10620F-2F1C-51CA-CFD4-8A0FF7765D91}"/>
                </a:ext>
              </a:extLst>
            </p:cNvPr>
            <p:cNvSpPr/>
            <p:nvPr/>
          </p:nvSpPr>
          <p:spPr>
            <a:xfrm>
              <a:off x="13207" y="-40700"/>
              <a:ext cx="2763975" cy="1318027"/>
            </a:xfrm>
            <a:custGeom>
              <a:avLst/>
              <a:gdLst/>
              <a:ahLst/>
              <a:cxnLst/>
              <a:rect l="l" t="t" r="r" b="b"/>
              <a:pathLst>
                <a:path w="2763975" h="1277327">
                  <a:moveTo>
                    <a:pt x="37623" y="0"/>
                  </a:moveTo>
                  <a:lnTo>
                    <a:pt x="2726351" y="0"/>
                  </a:lnTo>
                  <a:cubicBezTo>
                    <a:pt x="2747130" y="0"/>
                    <a:pt x="2763975" y="16845"/>
                    <a:pt x="2763975" y="37623"/>
                  </a:cubicBezTo>
                  <a:lnTo>
                    <a:pt x="2763975" y="1239704"/>
                  </a:lnTo>
                  <a:cubicBezTo>
                    <a:pt x="2763975" y="1260483"/>
                    <a:pt x="2747130" y="1277327"/>
                    <a:pt x="2726351" y="1277327"/>
                  </a:cubicBezTo>
                  <a:lnTo>
                    <a:pt x="37623" y="1277327"/>
                  </a:lnTo>
                  <a:cubicBezTo>
                    <a:pt x="16845" y="1277327"/>
                    <a:pt x="0" y="1260483"/>
                    <a:pt x="0" y="1239704"/>
                  </a:cubicBezTo>
                  <a:lnTo>
                    <a:pt x="0" y="37623"/>
                  </a:lnTo>
                  <a:cubicBezTo>
                    <a:pt x="0" y="16845"/>
                    <a:pt x="16845" y="0"/>
                    <a:pt x="37623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 sz="3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4A36E14-FC15-1D4A-002D-6C615B215F9F}"/>
                </a:ext>
              </a:extLst>
            </p:cNvPr>
            <p:cNvSpPr txBox="1"/>
            <p:nvPr/>
          </p:nvSpPr>
          <p:spPr>
            <a:xfrm>
              <a:off x="0" y="-38100"/>
              <a:ext cx="2763975" cy="1315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AFE3A264-2F42-CDB3-8D75-565538D5C0D2}"/>
              </a:ext>
            </a:extLst>
          </p:cNvPr>
          <p:cNvSpPr/>
          <p:nvPr/>
        </p:nvSpPr>
        <p:spPr>
          <a:xfrm>
            <a:off x="16701505" y="3542803"/>
            <a:ext cx="1043559" cy="850501"/>
          </a:xfrm>
          <a:custGeom>
            <a:avLst/>
            <a:gdLst/>
            <a:ahLst/>
            <a:cxnLst/>
            <a:rect l="l" t="t" r="r" b="b"/>
            <a:pathLst>
              <a:path w="1043559" h="850501">
                <a:moveTo>
                  <a:pt x="0" y="0"/>
                </a:moveTo>
                <a:lnTo>
                  <a:pt x="1043559" y="0"/>
                </a:lnTo>
                <a:lnTo>
                  <a:pt x="1043559" y="850500"/>
                </a:lnTo>
                <a:lnTo>
                  <a:pt x="0" y="85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CFFD2F3-5E61-D11D-2310-EFC311F5B71B}"/>
              </a:ext>
            </a:extLst>
          </p:cNvPr>
          <p:cNvSpPr/>
          <p:nvPr/>
        </p:nvSpPr>
        <p:spPr>
          <a:xfrm>
            <a:off x="15104312" y="2465223"/>
            <a:ext cx="929412" cy="1077579"/>
          </a:xfrm>
          <a:custGeom>
            <a:avLst/>
            <a:gdLst/>
            <a:ahLst/>
            <a:cxnLst/>
            <a:rect l="l" t="t" r="r" b="b"/>
            <a:pathLst>
              <a:path w="929412" h="1077579">
                <a:moveTo>
                  <a:pt x="0" y="0"/>
                </a:moveTo>
                <a:lnTo>
                  <a:pt x="929412" y="0"/>
                </a:lnTo>
                <a:lnTo>
                  <a:pt x="929412" y="1077580"/>
                </a:lnTo>
                <a:lnTo>
                  <a:pt x="0" y="1077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CC6F93B-DB1D-43D0-8575-6FF44A998763}"/>
              </a:ext>
            </a:extLst>
          </p:cNvPr>
          <p:cNvSpPr/>
          <p:nvPr/>
        </p:nvSpPr>
        <p:spPr>
          <a:xfrm>
            <a:off x="16196311" y="1028700"/>
            <a:ext cx="1224330" cy="1151890"/>
          </a:xfrm>
          <a:custGeom>
            <a:avLst/>
            <a:gdLst/>
            <a:ahLst/>
            <a:cxnLst/>
            <a:rect l="l" t="t" r="r" b="b"/>
            <a:pathLst>
              <a:path w="1224330" h="1151890">
                <a:moveTo>
                  <a:pt x="0" y="0"/>
                </a:moveTo>
                <a:lnTo>
                  <a:pt x="1224329" y="0"/>
                </a:lnTo>
                <a:lnTo>
                  <a:pt x="1224329" y="1151890"/>
                </a:lnTo>
                <a:lnTo>
                  <a:pt x="0" y="11518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B689D-ACC3-232B-C879-8C69B7DDA72B}"/>
              </a:ext>
            </a:extLst>
          </p:cNvPr>
          <p:cNvSpPr txBox="1"/>
          <p:nvPr/>
        </p:nvSpPr>
        <p:spPr>
          <a:xfrm>
            <a:off x="4452807" y="4226334"/>
            <a:ext cx="115926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rPr>
              <a:t>Move beyond simple “Late Fusion” and towards a  </a:t>
            </a:r>
          </a:p>
          <a:p>
            <a:r>
              <a:rPr lang="en-US" sz="3200" b="1" dirty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rPr>
              <a:t>  Hybrid Fusion Architecture </a:t>
            </a:r>
          </a:p>
          <a:p>
            <a:endParaRPr lang="en-US" sz="3200" b="1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3200" b="1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rPr>
              <a:t>Implementation of Cross attention mechanism where </a:t>
            </a:r>
            <a:endParaRPr lang="en-US" sz="3200" b="1" dirty="0">
              <a:solidFill>
                <a:schemeClr val="accent2"/>
              </a:solidFill>
              <a:latin typeface="+mj-lt"/>
              <a:cs typeface="Aharoni" panose="02010803020104030203" pitchFamily="2" charset="-79"/>
            </a:endParaRPr>
          </a:p>
          <a:p>
            <a:r>
              <a:rPr lang="en-US" sz="3200" b="1" dirty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rPr>
              <a:t> </a:t>
            </a:r>
            <a:r>
              <a:rPr lang="en-US" sz="3200" b="1" dirty="0" smtClean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rPr>
              <a:t>  Metadata directly modulates transformers internal </a:t>
            </a:r>
          </a:p>
          <a:p>
            <a:r>
              <a:rPr lang="en-US" sz="3200" b="1" dirty="0" smtClean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rPr>
              <a:t>   attention weights.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43400" y="805260"/>
            <a:ext cx="9144000" cy="1102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ts val="8560"/>
              </a:lnSpc>
            </a:pPr>
            <a:r>
              <a:rPr lang="en-US" sz="6600" dirty="0">
                <a:solidFill>
                  <a:srgbClr val="F79646">
                    <a:lumMod val="20000"/>
                    <a:lumOff val="80000"/>
                  </a:srgbClr>
                </a:solidFill>
                <a:latin typeface="Boulder"/>
                <a:ea typeface="Boulder"/>
                <a:cs typeface="Boulder"/>
                <a:sym typeface="Boulder"/>
              </a:rPr>
              <a:t> </a:t>
            </a:r>
            <a:r>
              <a:rPr lang="en-US" sz="6600" dirty="0" smtClean="0">
                <a:solidFill>
                  <a:srgbClr val="F79646">
                    <a:lumMod val="20000"/>
                    <a:lumOff val="80000"/>
                  </a:srgbClr>
                </a:solidFill>
                <a:latin typeface="Boulder"/>
                <a:ea typeface="Boulder"/>
                <a:cs typeface="Boulder"/>
                <a:sym typeface="Boulder"/>
              </a:rPr>
              <a:t>Future works</a:t>
            </a:r>
            <a:endParaRPr lang="en-US" sz="6600" dirty="0">
              <a:solidFill>
                <a:srgbClr val="F79646">
                  <a:lumMod val="20000"/>
                  <a:lumOff val="80000"/>
                </a:srgbClr>
              </a:solidFill>
              <a:latin typeface="Boulder"/>
              <a:ea typeface="Boulder"/>
              <a:cs typeface="Boulder"/>
              <a:sym typeface="Boulder"/>
            </a:endParaRPr>
          </a:p>
        </p:txBody>
      </p:sp>
    </p:spTree>
    <p:extLst>
      <p:ext uri="{BB962C8B-B14F-4D97-AF65-F5344CB8AC3E}">
        <p14:creationId xmlns:p14="http://schemas.microsoft.com/office/powerpoint/2010/main" val="26101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976469" y="1028700"/>
            <a:ext cx="14335062" cy="8229600"/>
            <a:chOff x="0" y="0"/>
            <a:chExt cx="3775489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8470" y="1301006"/>
            <a:ext cx="13820706" cy="7684988"/>
            <a:chOff x="0" y="0"/>
            <a:chExt cx="3640021" cy="20240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40021" cy="2024030"/>
            </a:xfrm>
            <a:custGeom>
              <a:avLst/>
              <a:gdLst/>
              <a:ahLst/>
              <a:cxnLst/>
              <a:rect l="l" t="t" r="r" b="b"/>
              <a:pathLst>
                <a:path w="3640021" h="2024030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129555" y="1012691"/>
            <a:ext cx="9003997" cy="16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5400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CONCLUSION</a:t>
            </a: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25939848-695B-76F2-787A-07765EDFD3FA}"/>
              </a:ext>
            </a:extLst>
          </p:cNvPr>
          <p:cNvGrpSpPr/>
          <p:nvPr/>
        </p:nvGrpSpPr>
        <p:grpSpPr>
          <a:xfrm>
            <a:off x="3413013" y="2925904"/>
            <a:ext cx="11431618" cy="5188463"/>
            <a:chOff x="0" y="-40700"/>
            <a:chExt cx="2777182" cy="1318027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6946B40-65CE-13B3-C99A-9510FAED7643}"/>
                </a:ext>
              </a:extLst>
            </p:cNvPr>
            <p:cNvSpPr/>
            <p:nvPr/>
          </p:nvSpPr>
          <p:spPr>
            <a:xfrm>
              <a:off x="13207" y="-40700"/>
              <a:ext cx="2763975" cy="1318027"/>
            </a:xfrm>
            <a:custGeom>
              <a:avLst/>
              <a:gdLst/>
              <a:ahLst/>
              <a:cxnLst/>
              <a:rect l="l" t="t" r="r" b="b"/>
              <a:pathLst>
                <a:path w="2763975" h="1277327">
                  <a:moveTo>
                    <a:pt x="37623" y="0"/>
                  </a:moveTo>
                  <a:lnTo>
                    <a:pt x="2726351" y="0"/>
                  </a:lnTo>
                  <a:cubicBezTo>
                    <a:pt x="2747130" y="0"/>
                    <a:pt x="2763975" y="16845"/>
                    <a:pt x="2763975" y="37623"/>
                  </a:cubicBezTo>
                  <a:lnTo>
                    <a:pt x="2763975" y="1239704"/>
                  </a:lnTo>
                  <a:cubicBezTo>
                    <a:pt x="2763975" y="1260483"/>
                    <a:pt x="2747130" y="1277327"/>
                    <a:pt x="2726351" y="1277327"/>
                  </a:cubicBezTo>
                  <a:lnTo>
                    <a:pt x="37623" y="1277327"/>
                  </a:lnTo>
                  <a:cubicBezTo>
                    <a:pt x="16845" y="1277327"/>
                    <a:pt x="0" y="1260483"/>
                    <a:pt x="0" y="1239704"/>
                  </a:cubicBezTo>
                  <a:lnTo>
                    <a:pt x="0" y="37623"/>
                  </a:lnTo>
                  <a:cubicBezTo>
                    <a:pt x="0" y="16845"/>
                    <a:pt x="16845" y="0"/>
                    <a:pt x="37623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 sz="3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F8DA016D-8AEB-061B-84ED-614DB8FF9584}"/>
                </a:ext>
              </a:extLst>
            </p:cNvPr>
            <p:cNvSpPr txBox="1"/>
            <p:nvPr/>
          </p:nvSpPr>
          <p:spPr>
            <a:xfrm>
              <a:off x="0" y="-38100"/>
              <a:ext cx="2763975" cy="1315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80FE630-4DAA-378C-9373-9875E9B09ED1}"/>
              </a:ext>
            </a:extLst>
          </p:cNvPr>
          <p:cNvSpPr txBox="1"/>
          <p:nvPr/>
        </p:nvSpPr>
        <p:spPr>
          <a:xfrm>
            <a:off x="3908771" y="4612194"/>
            <a:ext cx="10494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rPr>
              <a:t>We demonstrated </a:t>
            </a:r>
            <a:r>
              <a:rPr lang="en-US" sz="2800" b="1" dirty="0">
                <a:solidFill>
                  <a:schemeClr val="accent2"/>
                </a:solidFill>
                <a:latin typeface="+mj-lt"/>
                <a:cs typeface="Aharoni" panose="02010803020104030203" pitchFamily="2" charset="-79"/>
              </a:rPr>
              <a:t>that effective sentiment analysis demands contextual awareness. By integrating strategic metadata, our framework successfully resolved ambiguous 'Neutral' sentiment and outperformed traditional baselines with high efficiency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295400" y="2337400"/>
            <a:ext cx="15544800" cy="7530500"/>
            <a:chOff x="0" y="0"/>
            <a:chExt cx="3735186" cy="16702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5186" cy="1670282"/>
            </a:xfrm>
            <a:custGeom>
              <a:avLst/>
              <a:gdLst/>
              <a:ahLst/>
              <a:cxnLst/>
              <a:rect l="l" t="t" r="r" b="b"/>
              <a:pathLst>
                <a:path w="3735186" h="1670282">
                  <a:moveTo>
                    <a:pt x="27841" y="0"/>
                  </a:moveTo>
                  <a:lnTo>
                    <a:pt x="3707346" y="0"/>
                  </a:lnTo>
                  <a:cubicBezTo>
                    <a:pt x="3714729" y="0"/>
                    <a:pt x="3721811" y="2933"/>
                    <a:pt x="3727032" y="8154"/>
                  </a:cubicBezTo>
                  <a:cubicBezTo>
                    <a:pt x="3732253" y="13376"/>
                    <a:pt x="3735186" y="20457"/>
                    <a:pt x="3735186" y="27841"/>
                  </a:cubicBezTo>
                  <a:lnTo>
                    <a:pt x="3735186" y="1642441"/>
                  </a:lnTo>
                  <a:cubicBezTo>
                    <a:pt x="3735186" y="1657817"/>
                    <a:pt x="3722722" y="1670282"/>
                    <a:pt x="3707346" y="1670282"/>
                  </a:cubicBezTo>
                  <a:lnTo>
                    <a:pt x="27841" y="1670282"/>
                  </a:lnTo>
                  <a:cubicBezTo>
                    <a:pt x="12465" y="1670282"/>
                    <a:pt x="0" y="1657817"/>
                    <a:pt x="0" y="1642441"/>
                  </a:cubicBezTo>
                  <a:lnTo>
                    <a:pt x="0" y="27841"/>
                  </a:lnTo>
                  <a:cubicBezTo>
                    <a:pt x="0" y="12465"/>
                    <a:pt x="12465" y="0"/>
                    <a:pt x="27841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35186" cy="1708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47900" y="3349109"/>
            <a:ext cx="13792200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[1] </a:t>
            </a: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U. Dahir and K. Alkindy Faisal, “Utilizing machine learning for sentiment analysis of</a:t>
            </a:r>
          </a:p>
          <a:p>
            <a:pPr algn="just">
              <a:lnSpc>
                <a:spcPts val="3360"/>
              </a:lnSpc>
            </a:pP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imdb movie review data,” In: (</a:t>
            </a: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2023)</a:t>
            </a:r>
            <a:endParaRPr lang="en-US" sz="2400" b="1" dirty="0">
              <a:solidFill>
                <a:srgbClr val="723A3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just">
              <a:lnSpc>
                <a:spcPts val="3360"/>
              </a:lnSpc>
            </a:pP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[2] K. Soni, Rahul and P. Yadav, “Comparative analysis of rotten tomatoes movie reviews</a:t>
            </a:r>
          </a:p>
          <a:p>
            <a:pPr algn="just">
              <a:lnSpc>
                <a:spcPts val="3360"/>
              </a:lnSpc>
            </a:pP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using sentiment analysis,” In:(2022</a:t>
            </a: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)</a:t>
            </a:r>
            <a:endParaRPr lang="en-US" sz="2400" b="1" dirty="0">
              <a:solidFill>
                <a:srgbClr val="723A3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just">
              <a:lnSpc>
                <a:spcPts val="3360"/>
              </a:lnSpc>
            </a:pP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[3]Ahmad </a:t>
            </a: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Daniel Azahree, Norma Alias. "Understanding Viewer Opinions: Sentiment Analysis on Movie Reviews Using VADER and LSTM Model." In: (2024) </a:t>
            </a:r>
          </a:p>
          <a:p>
            <a:pPr algn="just">
              <a:lnSpc>
                <a:spcPts val="3360"/>
              </a:lnSpc>
            </a:pP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</a:t>
            </a: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4] J. Lu, H.Fan, </a:t>
            </a: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and Y.Zhang</a:t>
            </a: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 “Sentiment analysis of imdb movie reviews based on lstm</a:t>
            </a: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,”</a:t>
            </a:r>
          </a:p>
          <a:p>
            <a:pPr algn="just">
              <a:lnSpc>
                <a:spcPts val="3360"/>
              </a:lnSpc>
            </a:pP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</a:t>
            </a: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 (</a:t>
            </a: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2025)</a:t>
            </a:r>
            <a:endParaRPr lang="en-US" sz="2400" b="1" dirty="0">
              <a:solidFill>
                <a:srgbClr val="723A3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just">
              <a:lnSpc>
                <a:spcPts val="3360"/>
              </a:lnSpc>
            </a:pP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[5] R.Gao</a:t>
            </a: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 “Bert+bilstm: Boosting performance in movie review sentiment classification,”</a:t>
            </a:r>
          </a:p>
          <a:p>
            <a:pPr algn="just">
              <a:lnSpc>
                <a:spcPts val="3360"/>
              </a:lnSpc>
            </a:pP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In: (</a:t>
            </a: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2025)</a:t>
            </a:r>
            <a:endParaRPr lang="en-US" sz="2400" b="1" dirty="0">
              <a:solidFill>
                <a:srgbClr val="723A3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just">
              <a:lnSpc>
                <a:spcPts val="3360"/>
              </a:lnSpc>
            </a:pP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[6] Sarwar Shah Khan, Yasser Alharbi. "Sentiment analysis of movie review classifications using deep learning approaches." In: (2024</a:t>
            </a:r>
            <a:r>
              <a:rPr lang="en-US" sz="2400" b="1" dirty="0" smtClean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)</a:t>
            </a:r>
            <a:endParaRPr lang="en-US" sz="2400" b="1" dirty="0">
              <a:solidFill>
                <a:srgbClr val="723A3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77440" y="752626"/>
            <a:ext cx="6839495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Reference</a:t>
            </a:r>
          </a:p>
        </p:txBody>
      </p:sp>
      <p:sp>
        <p:nvSpPr>
          <p:cNvPr id="14" name="Freeform 14"/>
          <p:cNvSpPr/>
          <p:nvPr/>
        </p:nvSpPr>
        <p:spPr>
          <a:xfrm rot="1766600" flipH="1">
            <a:off x="14349620" y="835724"/>
            <a:ext cx="4084431" cy="2603825"/>
          </a:xfrm>
          <a:custGeom>
            <a:avLst/>
            <a:gdLst/>
            <a:ahLst/>
            <a:cxnLst/>
            <a:rect l="l" t="t" r="r" b="b"/>
            <a:pathLst>
              <a:path w="4084431" h="2603825">
                <a:moveTo>
                  <a:pt x="4084431" y="0"/>
                </a:moveTo>
                <a:lnTo>
                  <a:pt x="0" y="0"/>
                </a:lnTo>
                <a:lnTo>
                  <a:pt x="0" y="2603825"/>
                </a:lnTo>
                <a:lnTo>
                  <a:pt x="4084431" y="2603825"/>
                </a:lnTo>
                <a:lnTo>
                  <a:pt x="40844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976469" y="1028700"/>
            <a:ext cx="14335062" cy="8229600"/>
            <a:chOff x="0" y="0"/>
            <a:chExt cx="3775489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8470" y="1301006"/>
            <a:ext cx="13820706" cy="7684988"/>
            <a:chOff x="0" y="0"/>
            <a:chExt cx="3640021" cy="20240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40021" cy="2024030"/>
            </a:xfrm>
            <a:custGeom>
              <a:avLst/>
              <a:gdLst/>
              <a:ahLst/>
              <a:cxnLst/>
              <a:rect l="l" t="t" r="r" b="b"/>
              <a:pathLst>
                <a:path w="3640021" h="2024030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67860" y="1948449"/>
            <a:ext cx="12552280" cy="6390101"/>
            <a:chOff x="0" y="0"/>
            <a:chExt cx="3305950" cy="168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05950" cy="1682990"/>
            </a:xfrm>
            <a:custGeom>
              <a:avLst/>
              <a:gdLst/>
              <a:ahLst/>
              <a:cxnLst/>
              <a:rect l="l" t="t" r="r" b="b"/>
              <a:pathLst>
                <a:path w="3305950" h="168299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125031" y="2705369"/>
            <a:ext cx="10037938" cy="410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14961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Thank </a:t>
            </a:r>
          </a:p>
          <a:p>
            <a:pPr algn="ctr">
              <a:lnSpc>
                <a:spcPts val="16009"/>
              </a:lnSpc>
            </a:pPr>
            <a:r>
              <a:rPr lang="en-US" sz="14961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You</a:t>
            </a:r>
          </a:p>
        </p:txBody>
      </p:sp>
      <p:sp>
        <p:nvSpPr>
          <p:cNvPr id="20" name="Freeform 20"/>
          <p:cNvSpPr/>
          <p:nvPr/>
        </p:nvSpPr>
        <p:spPr>
          <a:xfrm rot="606585">
            <a:off x="14247145" y="4668767"/>
            <a:ext cx="3573158" cy="4913093"/>
          </a:xfrm>
          <a:custGeom>
            <a:avLst/>
            <a:gdLst/>
            <a:ahLst/>
            <a:cxnLst/>
            <a:rect l="l" t="t" r="r" b="b"/>
            <a:pathLst>
              <a:path w="3573158" h="4913093">
                <a:moveTo>
                  <a:pt x="0" y="0"/>
                </a:moveTo>
                <a:lnTo>
                  <a:pt x="3573158" y="0"/>
                </a:lnTo>
                <a:lnTo>
                  <a:pt x="3573158" y="4913093"/>
                </a:lnTo>
                <a:lnTo>
                  <a:pt x="0" y="4913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259300" y="3605074"/>
            <a:ext cx="1043559" cy="850501"/>
          </a:xfrm>
          <a:custGeom>
            <a:avLst/>
            <a:gdLst/>
            <a:ahLst/>
            <a:cxnLst/>
            <a:rect l="l" t="t" r="r" b="b"/>
            <a:pathLst>
              <a:path w="1043559" h="850501">
                <a:moveTo>
                  <a:pt x="0" y="0"/>
                </a:moveTo>
                <a:lnTo>
                  <a:pt x="1043559" y="0"/>
                </a:lnTo>
                <a:lnTo>
                  <a:pt x="1043559" y="850501"/>
                </a:lnTo>
                <a:lnTo>
                  <a:pt x="0" y="850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556750" y="1948449"/>
            <a:ext cx="1224330" cy="1151890"/>
          </a:xfrm>
          <a:custGeom>
            <a:avLst/>
            <a:gdLst/>
            <a:ahLst/>
            <a:cxnLst/>
            <a:rect l="l" t="t" r="r" b="b"/>
            <a:pathLst>
              <a:path w="1224330" h="1151890">
                <a:moveTo>
                  <a:pt x="0" y="0"/>
                </a:moveTo>
                <a:lnTo>
                  <a:pt x="1224330" y="0"/>
                </a:lnTo>
                <a:lnTo>
                  <a:pt x="1224330" y="1151891"/>
                </a:lnTo>
                <a:lnTo>
                  <a:pt x="0" y="11518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31877" y="-5510340"/>
            <a:ext cx="24231600" cy="16660582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987577" y="2769152"/>
            <a:ext cx="7861281" cy="3007770"/>
            <a:chOff x="-10831" y="-89750"/>
            <a:chExt cx="2070461" cy="792170"/>
          </a:xfrm>
        </p:grpSpPr>
        <p:sp>
          <p:nvSpPr>
            <p:cNvPr id="13" name="Freeform 13"/>
            <p:cNvSpPr/>
            <p:nvPr/>
          </p:nvSpPr>
          <p:spPr>
            <a:xfrm>
              <a:off x="-10831" y="-89750"/>
              <a:ext cx="2059630" cy="593640"/>
            </a:xfrm>
            <a:custGeom>
              <a:avLst/>
              <a:gdLst/>
              <a:ahLst/>
              <a:cxnLst/>
              <a:rect l="l" t="t" r="r" b="b"/>
              <a:pathLst>
                <a:path w="2059630" h="70242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651930"/>
                  </a:lnTo>
                  <a:cubicBezTo>
                    <a:pt x="2059630" y="665321"/>
                    <a:pt x="2054311" y="678163"/>
                    <a:pt x="2044842" y="687632"/>
                  </a:cubicBezTo>
                  <a:cubicBezTo>
                    <a:pt x="2035373" y="697100"/>
                    <a:pt x="2022531" y="702420"/>
                    <a:pt x="2009140" y="702420"/>
                  </a:cubicBezTo>
                  <a:lnTo>
                    <a:pt x="50490" y="702420"/>
                  </a:lnTo>
                  <a:cubicBezTo>
                    <a:pt x="37099" y="702420"/>
                    <a:pt x="24257" y="697100"/>
                    <a:pt x="14788" y="687632"/>
                  </a:cubicBezTo>
                  <a:cubicBezTo>
                    <a:pt x="5319" y="678163"/>
                    <a:pt x="0" y="665321"/>
                    <a:pt x="0" y="651930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 sz="3200" dirty="0">
                <a:solidFill>
                  <a:srgbClr val="F4C366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endParaRPr lang="en-US" sz="3200" dirty="0" smtClean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4000" dirty="0" smtClean="0">
                  <a:solidFill>
                    <a:schemeClr val="accent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Linguistic </a:t>
              </a:r>
              <a:r>
                <a:rPr lang="en-US" sz="4000" dirty="0">
                  <a:solidFill>
                    <a:schemeClr val="accent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Complexity</a:t>
              </a:r>
              <a:endParaRPr lang="en-US" sz="28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59630" cy="74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618579" y="773275"/>
            <a:ext cx="1305084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72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Problem Statement</a:t>
            </a:r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id="{6655178D-8A7E-E23E-7ED4-D0ED207F0C38}"/>
              </a:ext>
            </a:extLst>
          </p:cNvPr>
          <p:cNvSpPr/>
          <p:nvPr/>
        </p:nvSpPr>
        <p:spPr>
          <a:xfrm>
            <a:off x="993530" y="5969475"/>
            <a:ext cx="7820158" cy="2240182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endParaRPr lang="en-US" sz="3200" dirty="0" smtClean="0">
              <a:solidFill>
                <a:srgbClr val="F4C36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200" dirty="0">
              <a:solidFill>
                <a:srgbClr val="F4C36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Class </a:t>
            </a:r>
            <a:r>
              <a:rPr lang="en-US" sz="4000" dirty="0" smtClean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imbalance</a:t>
            </a:r>
            <a:endParaRPr lang="en-US" sz="28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F644A4CD-AECC-E73B-F9A3-471B4B61F3EC}"/>
              </a:ext>
            </a:extLst>
          </p:cNvPr>
          <p:cNvSpPr/>
          <p:nvPr/>
        </p:nvSpPr>
        <p:spPr>
          <a:xfrm>
            <a:off x="9677400" y="2743751"/>
            <a:ext cx="7820158" cy="2253976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endParaRPr lang="en-US" sz="3200" dirty="0">
              <a:solidFill>
                <a:srgbClr val="F4C36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 smtClean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4000" dirty="0" smtClean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 </a:t>
            </a:r>
            <a:r>
              <a:rPr lang="en-US" sz="40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Limitations</a:t>
            </a:r>
            <a:endParaRPr lang="en-US" sz="28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2" name="Freeform 13">
            <a:extLst>
              <a:ext uri="{FF2B5EF4-FFF2-40B4-BE49-F238E27FC236}">
                <a16:creationId xmlns:a16="http://schemas.microsoft.com/office/drawing/2014/main" id="{CEC84BEA-52CB-9E03-6CEF-446094044C60}"/>
              </a:ext>
            </a:extLst>
          </p:cNvPr>
          <p:cNvSpPr/>
          <p:nvPr/>
        </p:nvSpPr>
        <p:spPr>
          <a:xfrm>
            <a:off x="9677400" y="5927401"/>
            <a:ext cx="7820158" cy="2282256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endParaRPr lang="en-US" sz="32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 smtClean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4000" dirty="0" smtClean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</a:t>
            </a:r>
            <a:r>
              <a:rPr lang="en-US" sz="40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Heterogeneity</a:t>
            </a:r>
            <a:endParaRPr lang="en-US" sz="28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0522" y="-910466"/>
            <a:ext cx="4773582" cy="32128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7658100"/>
            <a:ext cx="4773582" cy="3212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775C36-4D69-2F4D-844C-648D3C182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60909C-AF42-E050-05A5-753EDFBB1BCA}"/>
              </a:ext>
            </a:extLst>
          </p:cNvPr>
          <p:cNvGrpSpPr/>
          <p:nvPr/>
        </p:nvGrpSpPr>
        <p:grpSpPr>
          <a:xfrm>
            <a:off x="-5931877" y="-5510340"/>
            <a:ext cx="24231600" cy="16660582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97DD39B-1493-A706-7B12-0C87775173FD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5B869BE-52D8-4CA4-6790-61A43AB6BE78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2E9A739-A829-5248-1245-390F8F4C47B2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E57B074-98DC-2A08-4F82-2CAE89020728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35FD03C-1CFE-A3E6-4C3D-AF11863A283D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8C26E13-2917-9742-F90B-891844C038E0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F1E9385-16ED-0ECB-E2C0-94FA78FC5EAA}"/>
              </a:ext>
            </a:extLst>
          </p:cNvPr>
          <p:cNvGrpSpPr/>
          <p:nvPr/>
        </p:nvGrpSpPr>
        <p:grpSpPr>
          <a:xfrm>
            <a:off x="987577" y="2965261"/>
            <a:ext cx="7861281" cy="2811661"/>
            <a:chOff x="-10831" y="-38100"/>
            <a:chExt cx="2070461" cy="74052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D0607A2-2A03-3717-7348-F608CB58EAAC}"/>
                </a:ext>
              </a:extLst>
            </p:cNvPr>
            <p:cNvSpPr/>
            <p:nvPr/>
          </p:nvSpPr>
          <p:spPr>
            <a:xfrm>
              <a:off x="-10831" y="35340"/>
              <a:ext cx="2059630" cy="593640"/>
            </a:xfrm>
            <a:custGeom>
              <a:avLst/>
              <a:gdLst/>
              <a:ahLst/>
              <a:cxnLst/>
              <a:rect l="l" t="t" r="r" b="b"/>
              <a:pathLst>
                <a:path w="2059630" h="70242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651930"/>
                  </a:lnTo>
                  <a:cubicBezTo>
                    <a:pt x="2059630" y="665321"/>
                    <a:pt x="2054311" y="678163"/>
                    <a:pt x="2044842" y="687632"/>
                  </a:cubicBezTo>
                  <a:cubicBezTo>
                    <a:pt x="2035373" y="697100"/>
                    <a:pt x="2022531" y="702420"/>
                    <a:pt x="2009140" y="702420"/>
                  </a:cubicBezTo>
                  <a:lnTo>
                    <a:pt x="50490" y="702420"/>
                  </a:lnTo>
                  <a:cubicBezTo>
                    <a:pt x="37099" y="702420"/>
                    <a:pt x="24257" y="697100"/>
                    <a:pt x="14788" y="687632"/>
                  </a:cubicBezTo>
                  <a:cubicBezTo>
                    <a:pt x="5319" y="678163"/>
                    <a:pt x="0" y="665321"/>
                    <a:pt x="0" y="651930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 sz="3200" dirty="0">
                <a:solidFill>
                  <a:srgbClr val="F4C366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3200" dirty="0">
                  <a:solidFill>
                    <a:schemeClr val="accent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Movie reviews influence public </a:t>
              </a:r>
              <a:r>
                <a:rPr lang="en-US" sz="3200" dirty="0" smtClean="0">
                  <a:solidFill>
                    <a:schemeClr val="accent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opinion and </a:t>
              </a:r>
              <a:r>
                <a:rPr lang="en-US" sz="3200" dirty="0">
                  <a:solidFill>
                    <a:schemeClr val="accent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Box </a:t>
              </a:r>
              <a:r>
                <a:rPr lang="en-US" sz="3200" dirty="0" smtClean="0">
                  <a:solidFill>
                    <a:schemeClr val="accent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office</a:t>
              </a:r>
              <a:endParaRPr lang="en-US" sz="20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4BF2010-D29E-A13F-804F-E144E5E244D6}"/>
                </a:ext>
              </a:extLst>
            </p:cNvPr>
            <p:cNvSpPr txBox="1"/>
            <p:nvPr/>
          </p:nvSpPr>
          <p:spPr>
            <a:xfrm>
              <a:off x="0" y="-38100"/>
              <a:ext cx="2059630" cy="74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5FB427A0-1229-BDA8-1A81-53C58558C90D}"/>
              </a:ext>
            </a:extLst>
          </p:cNvPr>
          <p:cNvSpPr txBox="1"/>
          <p:nvPr/>
        </p:nvSpPr>
        <p:spPr>
          <a:xfrm>
            <a:off x="2618579" y="773275"/>
            <a:ext cx="1305084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72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MOTIVATION</a:t>
            </a:r>
          </a:p>
        </p:txBody>
      </p:sp>
      <p:sp>
        <p:nvSpPr>
          <p:cNvPr id="51" name="Freeform 13">
            <a:extLst>
              <a:ext uri="{FF2B5EF4-FFF2-40B4-BE49-F238E27FC236}">
                <a16:creationId xmlns:a16="http://schemas.microsoft.com/office/drawing/2014/main" id="{050372B4-9E72-8F68-436D-62A8D530DBB5}"/>
              </a:ext>
            </a:extLst>
          </p:cNvPr>
          <p:cNvSpPr/>
          <p:nvPr/>
        </p:nvSpPr>
        <p:spPr>
          <a:xfrm>
            <a:off x="993530" y="6029208"/>
            <a:ext cx="7820158" cy="1929360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endParaRPr lang="en-US" sz="32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Capturing Neutral Sentiment </a:t>
            </a:r>
            <a:r>
              <a:rPr lang="en-US" sz="3200" dirty="0" smtClean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Reality</a:t>
            </a:r>
            <a:endParaRPr lang="en-US" sz="20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005CB44B-9A52-C163-BACD-9681217D5834}"/>
              </a:ext>
            </a:extLst>
          </p:cNvPr>
          <p:cNvSpPr/>
          <p:nvPr/>
        </p:nvSpPr>
        <p:spPr>
          <a:xfrm>
            <a:off x="9753600" y="3282203"/>
            <a:ext cx="7570269" cy="2177776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endParaRPr lang="en-US" sz="3200" dirty="0">
              <a:solidFill>
                <a:srgbClr val="F4C36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Real-world reviews include sarcasm, imbalance, and mixed formats.</a:t>
            </a:r>
            <a:endParaRPr lang="en-US" sz="20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2" name="Freeform 13">
            <a:extLst>
              <a:ext uri="{FF2B5EF4-FFF2-40B4-BE49-F238E27FC236}">
                <a16:creationId xmlns:a16="http://schemas.microsoft.com/office/drawing/2014/main" id="{6064BDFD-C584-B4D5-6F0B-ABDDF90324A4}"/>
              </a:ext>
            </a:extLst>
          </p:cNvPr>
          <p:cNvSpPr/>
          <p:nvPr/>
        </p:nvSpPr>
        <p:spPr>
          <a:xfrm>
            <a:off x="9753600" y="6029208"/>
            <a:ext cx="7570269" cy="1929360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endParaRPr lang="en-US" sz="32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flexible system is needed to extract reliable sentiment insights.</a:t>
            </a:r>
            <a:endParaRPr lang="en-US" sz="20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5800" y="-537996"/>
            <a:ext cx="4773582" cy="32128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7658100"/>
            <a:ext cx="4773582" cy="32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1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7A09A-2269-9B56-64D0-ADD08CB0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1596C1C-3EC1-55D7-E2C4-F5FDB2294337}"/>
              </a:ext>
            </a:extLst>
          </p:cNvPr>
          <p:cNvGrpSpPr/>
          <p:nvPr/>
        </p:nvGrpSpPr>
        <p:grpSpPr>
          <a:xfrm>
            <a:off x="-5972042" y="-5586540"/>
            <a:ext cx="24231600" cy="16660582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C90026-B4B8-D3E5-6AF9-B37F352E246A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64A331A-8900-C5B1-B6D6-3B4EF6DADFD9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2D8C664-277C-7C6F-B278-6B1EB26233A0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3BD516D-D2DC-8AC7-18C3-8E51D07426EF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2D3C3B-1971-EB41-67A4-30D7F5C767C1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7DB38AB-7EA1-D6E3-8B18-8A00FBD37BB7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7125AA8-0F0D-A165-3446-51949505C1E0}"/>
              </a:ext>
            </a:extLst>
          </p:cNvPr>
          <p:cNvGrpSpPr/>
          <p:nvPr/>
        </p:nvGrpSpPr>
        <p:grpSpPr>
          <a:xfrm>
            <a:off x="916262" y="2743751"/>
            <a:ext cx="7855328" cy="3033171"/>
            <a:chOff x="-9263" y="-96440"/>
            <a:chExt cx="2068893" cy="79886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380B281-44F2-1C44-835C-B6F3DA123EFC}"/>
                </a:ext>
              </a:extLst>
            </p:cNvPr>
            <p:cNvSpPr/>
            <p:nvPr/>
          </p:nvSpPr>
          <p:spPr>
            <a:xfrm>
              <a:off x="-9263" y="-96440"/>
              <a:ext cx="2059630" cy="593640"/>
            </a:xfrm>
            <a:custGeom>
              <a:avLst/>
              <a:gdLst/>
              <a:ahLst/>
              <a:cxnLst/>
              <a:rect l="l" t="t" r="r" b="b"/>
              <a:pathLst>
                <a:path w="2059630" h="70242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651930"/>
                  </a:lnTo>
                  <a:cubicBezTo>
                    <a:pt x="2059630" y="665321"/>
                    <a:pt x="2054311" y="678163"/>
                    <a:pt x="2044842" y="687632"/>
                  </a:cubicBezTo>
                  <a:cubicBezTo>
                    <a:pt x="2035373" y="697100"/>
                    <a:pt x="2022531" y="702420"/>
                    <a:pt x="2009140" y="702420"/>
                  </a:cubicBezTo>
                  <a:lnTo>
                    <a:pt x="50490" y="702420"/>
                  </a:lnTo>
                  <a:cubicBezTo>
                    <a:pt x="37099" y="702420"/>
                    <a:pt x="24257" y="697100"/>
                    <a:pt x="14788" y="687632"/>
                  </a:cubicBezTo>
                  <a:cubicBezTo>
                    <a:pt x="5319" y="678163"/>
                    <a:pt x="0" y="665321"/>
                    <a:pt x="0" y="651930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 sz="3200" dirty="0">
                <a:solidFill>
                  <a:srgbClr val="F4C366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it-IT" sz="3200" dirty="0">
                  <a:solidFill>
                    <a:schemeClr val="accent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Curate Multimodal Data &amp; Derive "Neutral" Class</a:t>
              </a:r>
              <a:endParaRPr lang="en-US" sz="20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0BDC4F6-FF26-B446-16D6-721BEEE367B4}"/>
                </a:ext>
              </a:extLst>
            </p:cNvPr>
            <p:cNvSpPr txBox="1"/>
            <p:nvPr/>
          </p:nvSpPr>
          <p:spPr>
            <a:xfrm>
              <a:off x="0" y="-38100"/>
              <a:ext cx="2059630" cy="74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0682B3C8-D9BF-47D9-FE1A-BE3F38914EC2}"/>
              </a:ext>
            </a:extLst>
          </p:cNvPr>
          <p:cNvSpPr txBox="1"/>
          <p:nvPr/>
        </p:nvSpPr>
        <p:spPr>
          <a:xfrm>
            <a:off x="2618579" y="773275"/>
            <a:ext cx="1305084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72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OBJECTIVE</a:t>
            </a:r>
          </a:p>
        </p:txBody>
      </p:sp>
      <p:sp>
        <p:nvSpPr>
          <p:cNvPr id="51" name="Freeform 13">
            <a:extLst>
              <a:ext uri="{FF2B5EF4-FFF2-40B4-BE49-F238E27FC236}">
                <a16:creationId xmlns:a16="http://schemas.microsoft.com/office/drawing/2014/main" id="{C344C676-F7FC-CE95-8460-27AED09ECEC8}"/>
              </a:ext>
            </a:extLst>
          </p:cNvPr>
          <p:cNvSpPr/>
          <p:nvPr/>
        </p:nvSpPr>
        <p:spPr>
          <a:xfrm>
            <a:off x="935710" y="5143499"/>
            <a:ext cx="7820158" cy="2115390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endParaRPr lang="en-US" sz="32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Preprocess and standardize review text, genre, and rating features.</a:t>
            </a:r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id="{0A3348B5-D45E-8650-70BE-5C18D47B7EAF}"/>
              </a:ext>
            </a:extLst>
          </p:cNvPr>
          <p:cNvSpPr/>
          <p:nvPr/>
        </p:nvSpPr>
        <p:spPr>
          <a:xfrm>
            <a:off x="5699258" y="7581900"/>
            <a:ext cx="7820158" cy="2254836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endParaRPr lang="en-US" sz="3200" dirty="0">
              <a:solidFill>
                <a:srgbClr val="F4C36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Optimize Hyperparameters &amp; Evaluate Metrics</a:t>
            </a:r>
            <a:endParaRPr lang="en-US" sz="20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F48341FC-D10E-DB00-B7E6-AD9DD939A4C0}"/>
              </a:ext>
            </a:extLst>
          </p:cNvPr>
          <p:cNvSpPr/>
          <p:nvPr/>
        </p:nvSpPr>
        <p:spPr>
          <a:xfrm>
            <a:off x="9609337" y="2743751"/>
            <a:ext cx="7820158" cy="2177776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endParaRPr lang="en-US" sz="3200" dirty="0">
              <a:solidFill>
                <a:srgbClr val="F4C36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Identify Key Features via Ensemble Ranking</a:t>
            </a:r>
            <a:endParaRPr lang="en-US" sz="20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2" name="Freeform 13">
            <a:extLst>
              <a:ext uri="{FF2B5EF4-FFF2-40B4-BE49-F238E27FC236}">
                <a16:creationId xmlns:a16="http://schemas.microsoft.com/office/drawing/2014/main" id="{3620C049-986A-827B-3D59-494C8DBDEAE5}"/>
              </a:ext>
            </a:extLst>
          </p:cNvPr>
          <p:cNvSpPr/>
          <p:nvPr/>
        </p:nvSpPr>
        <p:spPr>
          <a:xfrm>
            <a:off x="9609337" y="5143499"/>
            <a:ext cx="7820158" cy="2115390"/>
          </a:xfrm>
          <a:custGeom>
            <a:avLst/>
            <a:gdLst/>
            <a:ahLst/>
            <a:cxnLst/>
            <a:rect l="l" t="t" r="r" b="b"/>
            <a:pathLst>
              <a:path w="2059630" h="702420">
                <a:moveTo>
                  <a:pt x="50490" y="0"/>
                </a:moveTo>
                <a:lnTo>
                  <a:pt x="2009140" y="0"/>
                </a:lnTo>
                <a:cubicBezTo>
                  <a:pt x="2037025" y="0"/>
                  <a:pt x="2059630" y="22605"/>
                  <a:pt x="2059630" y="50490"/>
                </a:cubicBezTo>
                <a:lnTo>
                  <a:pt x="2059630" y="651930"/>
                </a:lnTo>
                <a:cubicBezTo>
                  <a:pt x="2059630" y="665321"/>
                  <a:pt x="2054311" y="678163"/>
                  <a:pt x="2044842" y="687632"/>
                </a:cubicBezTo>
                <a:cubicBezTo>
                  <a:pt x="2035373" y="697100"/>
                  <a:pt x="2022531" y="702420"/>
                  <a:pt x="2009140" y="702420"/>
                </a:cubicBezTo>
                <a:lnTo>
                  <a:pt x="50490" y="702420"/>
                </a:lnTo>
                <a:cubicBezTo>
                  <a:pt x="37099" y="702420"/>
                  <a:pt x="24257" y="697100"/>
                  <a:pt x="14788" y="687632"/>
                </a:cubicBezTo>
                <a:cubicBezTo>
                  <a:pt x="5319" y="678163"/>
                  <a:pt x="0" y="665321"/>
                  <a:pt x="0" y="651930"/>
                </a:cubicBezTo>
                <a:lnTo>
                  <a:pt x="0" y="50490"/>
                </a:lnTo>
                <a:cubicBezTo>
                  <a:pt x="0" y="37099"/>
                  <a:pt x="5319" y="24257"/>
                  <a:pt x="14788" y="14788"/>
                </a:cubicBezTo>
                <a:cubicBezTo>
                  <a:pt x="24257" y="5319"/>
                  <a:pt x="37099" y="0"/>
                  <a:pt x="50490" y="0"/>
                </a:cubicBezTo>
                <a:close/>
              </a:path>
            </a:pathLst>
          </a:custGeom>
          <a:solidFill>
            <a:srgbClr val="FFF5DF"/>
          </a:solidFill>
        </p:spPr>
        <p:txBody>
          <a:bodyPr/>
          <a:lstStyle/>
          <a:p>
            <a:endParaRPr lang="en-US" sz="32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Benchmark ML Baselines vs. Transformers</a:t>
            </a:r>
            <a:endParaRPr lang="en-US" sz="20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0" y="-542005"/>
            <a:ext cx="4773582" cy="32128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0" y="7581900"/>
            <a:ext cx="4773582" cy="32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976469" y="1028700"/>
            <a:ext cx="14335062" cy="8229600"/>
            <a:chOff x="0" y="0"/>
            <a:chExt cx="3775489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8470" y="1301006"/>
            <a:ext cx="13820706" cy="7684988"/>
            <a:chOff x="0" y="0"/>
            <a:chExt cx="3640021" cy="20240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40021" cy="2024030"/>
            </a:xfrm>
            <a:custGeom>
              <a:avLst/>
              <a:gdLst/>
              <a:ahLst/>
              <a:cxnLst/>
              <a:rect l="l" t="t" r="r" b="b"/>
              <a:pathLst>
                <a:path w="3640021" h="2024030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67860" y="1948449"/>
            <a:ext cx="12552280" cy="6390101"/>
            <a:chOff x="0" y="0"/>
            <a:chExt cx="3305950" cy="168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05950" cy="1682990"/>
            </a:xfrm>
            <a:custGeom>
              <a:avLst/>
              <a:gdLst/>
              <a:ahLst/>
              <a:cxnLst/>
              <a:rect l="l" t="t" r="r" b="b"/>
              <a:pathLst>
                <a:path w="3305950" h="168299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276600" y="3868280"/>
            <a:ext cx="11430000" cy="1738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7200" dirty="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LITERATURE REVIEW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751994" y="495176"/>
            <a:ext cx="4770783" cy="4114800"/>
          </a:xfrm>
          <a:custGeom>
            <a:avLst/>
            <a:gdLst/>
            <a:ahLst/>
            <a:cxnLst/>
            <a:rect l="l" t="t" r="r" b="b"/>
            <a:pathLst>
              <a:path w="4770783" h="4114800">
                <a:moveTo>
                  <a:pt x="0" y="0"/>
                </a:moveTo>
                <a:lnTo>
                  <a:pt x="4770782" y="0"/>
                </a:lnTo>
                <a:lnTo>
                  <a:pt x="4770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3">
            <a:extLst>
              <a:ext uri="{FF2B5EF4-FFF2-40B4-BE49-F238E27FC236}">
                <a16:creationId xmlns:a16="http://schemas.microsoft.com/office/drawing/2014/main" id="{5C2A918C-B326-E19C-F638-1BF45897B2F5}"/>
              </a:ext>
            </a:extLst>
          </p:cNvPr>
          <p:cNvSpPr/>
          <p:nvPr/>
        </p:nvSpPr>
        <p:spPr>
          <a:xfrm>
            <a:off x="5592370" y="6320956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081D2-43AC-CB86-EAF8-48AEBF72E31D}"/>
              </a:ext>
            </a:extLst>
          </p:cNvPr>
          <p:cNvSpPr txBox="1"/>
          <p:nvPr/>
        </p:nvSpPr>
        <p:spPr>
          <a:xfrm>
            <a:off x="5891529" y="6037060"/>
            <a:ext cx="103573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rgbClr val="E9BB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Literature Review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9BB6D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Research Gap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E9BB6D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33">
            <a:extLst>
              <a:ext uri="{FF2B5EF4-FFF2-40B4-BE49-F238E27FC236}">
                <a16:creationId xmlns:a16="http://schemas.microsoft.com/office/drawing/2014/main" id="{5C2A918C-B326-E19C-F638-1BF45897B2F5}"/>
              </a:ext>
            </a:extLst>
          </p:cNvPr>
          <p:cNvSpPr/>
          <p:nvPr/>
        </p:nvSpPr>
        <p:spPr>
          <a:xfrm>
            <a:off x="5570740" y="7239878"/>
            <a:ext cx="251334" cy="28004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6C8CB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CD13E-4367-FD19-20ED-80C4EF6B5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12232BC-D205-2C97-DBFC-BD2315CA4739}"/>
              </a:ext>
            </a:extLst>
          </p:cNvPr>
          <p:cNvGrpSpPr/>
          <p:nvPr/>
        </p:nvGrpSpPr>
        <p:grpSpPr>
          <a:xfrm>
            <a:off x="399492" y="-3464241"/>
            <a:ext cx="20697110" cy="13751241"/>
            <a:chOff x="0" y="0"/>
            <a:chExt cx="27596147" cy="183349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43C08D-F45B-4BD5-8B29-E7E70DD7FF5F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2D3F65E-449C-E3D3-8BE7-04D135747DCF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050317D-C49B-9F0C-703B-6DE48D606AA0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6C4A50-31F5-07E0-F14F-4DB795041579}"/>
                </a:ext>
              </a:extLst>
            </p:cNvPr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CE2BA05-33A3-EC43-91C1-20158C3EC14D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529DABA-51FA-EB33-8022-69A20864D0F7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279F792-4EA9-E480-F519-80A965540F53}"/>
              </a:ext>
            </a:extLst>
          </p:cNvPr>
          <p:cNvGrpSpPr/>
          <p:nvPr/>
        </p:nvGrpSpPr>
        <p:grpSpPr>
          <a:xfrm>
            <a:off x="1295400" y="3400405"/>
            <a:ext cx="7485679" cy="5857895"/>
            <a:chOff x="0" y="0"/>
            <a:chExt cx="1881724" cy="1504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01DF440-6E02-330F-74AD-23B8643CB302}"/>
                </a:ext>
              </a:extLst>
            </p:cNvPr>
            <p:cNvSpPr/>
            <p:nvPr/>
          </p:nvSpPr>
          <p:spPr>
            <a:xfrm>
              <a:off x="0" y="0"/>
              <a:ext cx="1881724" cy="15047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44476F1-1751-450E-B485-93520B8CD67F}"/>
                </a:ext>
              </a:extLst>
            </p:cNvPr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C8F9AB1-CB36-ADF0-2865-931E747F183F}"/>
              </a:ext>
            </a:extLst>
          </p:cNvPr>
          <p:cNvGrpSpPr/>
          <p:nvPr/>
        </p:nvGrpSpPr>
        <p:grpSpPr>
          <a:xfrm>
            <a:off x="9506921" y="3400405"/>
            <a:ext cx="7638080" cy="5857895"/>
            <a:chOff x="0" y="-38100"/>
            <a:chExt cx="2011676" cy="154282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B0AE0AE-9B9E-4883-F05C-39A5C593D38C}"/>
                </a:ext>
              </a:extLst>
            </p:cNvPr>
            <p:cNvSpPr/>
            <p:nvPr/>
          </p:nvSpPr>
          <p:spPr>
            <a:xfrm>
              <a:off x="0" y="-38100"/>
              <a:ext cx="2011676" cy="1542820"/>
            </a:xfrm>
            <a:custGeom>
              <a:avLst/>
              <a:gdLst/>
              <a:ahLst/>
              <a:cxnLst/>
              <a:rect l="l" t="t" r="r" b="b"/>
              <a:pathLst>
                <a:path w="1881724" h="1504720">
                  <a:moveTo>
                    <a:pt x="55263" y="0"/>
                  </a:moveTo>
                  <a:lnTo>
                    <a:pt x="1826460" y="0"/>
                  </a:lnTo>
                  <a:cubicBezTo>
                    <a:pt x="1856981" y="0"/>
                    <a:pt x="1881724" y="24742"/>
                    <a:pt x="1881724" y="55263"/>
                  </a:cubicBezTo>
                  <a:lnTo>
                    <a:pt x="1881724" y="1449457"/>
                  </a:lnTo>
                  <a:cubicBezTo>
                    <a:pt x="1881724" y="1464114"/>
                    <a:pt x="1875901" y="1478170"/>
                    <a:pt x="1865537" y="1488534"/>
                  </a:cubicBezTo>
                  <a:cubicBezTo>
                    <a:pt x="1855173" y="1498898"/>
                    <a:pt x="1841117" y="1504720"/>
                    <a:pt x="1826460" y="1504720"/>
                  </a:cubicBezTo>
                  <a:lnTo>
                    <a:pt x="55263" y="1504720"/>
                  </a:lnTo>
                  <a:cubicBezTo>
                    <a:pt x="24742" y="1504720"/>
                    <a:pt x="0" y="1479978"/>
                    <a:pt x="0" y="1449457"/>
                  </a:cubicBezTo>
                  <a:lnTo>
                    <a:pt x="0" y="55263"/>
                  </a:lnTo>
                  <a:cubicBezTo>
                    <a:pt x="0" y="24742"/>
                    <a:pt x="24742" y="0"/>
                    <a:pt x="55263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4124D6E-CB71-2FF7-B380-E358EE18A1CE}"/>
                </a:ext>
              </a:extLst>
            </p:cNvPr>
            <p:cNvSpPr txBox="1"/>
            <p:nvPr/>
          </p:nvSpPr>
          <p:spPr>
            <a:xfrm>
              <a:off x="0" y="-38100"/>
              <a:ext cx="1881724" cy="154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AF94841-72DC-CE7B-9802-CCF76A66128A}"/>
              </a:ext>
            </a:extLst>
          </p:cNvPr>
          <p:cNvSpPr/>
          <p:nvPr/>
        </p:nvSpPr>
        <p:spPr>
          <a:xfrm rot="-7322668">
            <a:off x="15009063" y="-274377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0" y="0"/>
                </a:moveTo>
                <a:lnTo>
                  <a:pt x="3284676" y="0"/>
                </a:lnTo>
                <a:lnTo>
                  <a:pt x="3284676" y="3412650"/>
                </a:lnTo>
                <a:lnTo>
                  <a:pt x="0" y="341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A47837C-9041-9BB5-5B8D-51B4EBA4743C}"/>
              </a:ext>
            </a:extLst>
          </p:cNvPr>
          <p:cNvSpPr txBox="1"/>
          <p:nvPr/>
        </p:nvSpPr>
        <p:spPr>
          <a:xfrm>
            <a:off x="4984734" y="737453"/>
            <a:ext cx="7102916" cy="211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ulder"/>
                <a:ea typeface="Boulder"/>
                <a:cs typeface="Boulder"/>
                <a:sym typeface="Boulder"/>
              </a:rPr>
              <a:t>Literature Review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23921E3-43A2-A0F1-F1D2-F7C605CCC0FE}"/>
              </a:ext>
            </a:extLst>
          </p:cNvPr>
          <p:cNvSpPr txBox="1"/>
          <p:nvPr/>
        </p:nvSpPr>
        <p:spPr>
          <a:xfrm>
            <a:off x="10429196" y="4593692"/>
            <a:ext cx="6563403" cy="3035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Applied </a:t>
            </a: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machine learning models to sentiment classification using feature extraction with Bag of Words and TF-IDF. Logistic Regression with TF-IDF achieved the best results: 89.20% accuracy, 88.80% precision, and 89.80% </a:t>
            </a:r>
            <a:r>
              <a:rPr lang="en-US" sz="2400" dirty="0" smtClean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recall.</a:t>
            </a:r>
            <a:endParaRPr lang="en-US" sz="2400" dirty="0">
              <a:solidFill>
                <a:srgbClr val="FFF5DF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  <a:p>
            <a:pPr>
              <a:lnSpc>
                <a:spcPts val="3360"/>
              </a:lnSpc>
            </a:pPr>
            <a:endParaRPr lang="en-US" sz="2400" dirty="0">
              <a:solidFill>
                <a:srgbClr val="FFF5DF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1978676-1249-83DE-57B0-E11925C48C64}"/>
              </a:ext>
            </a:extLst>
          </p:cNvPr>
          <p:cNvSpPr txBox="1"/>
          <p:nvPr/>
        </p:nvSpPr>
        <p:spPr>
          <a:xfrm>
            <a:off x="10452106" y="8407096"/>
            <a:ext cx="656340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5DF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Logistic Regression, SVM, Random Forest 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E994D61-8D00-161F-870F-D4082C54ACE4}"/>
              </a:ext>
            </a:extLst>
          </p:cNvPr>
          <p:cNvSpPr txBox="1"/>
          <p:nvPr/>
        </p:nvSpPr>
        <p:spPr>
          <a:xfrm>
            <a:off x="399492" y="3886627"/>
            <a:ext cx="3658729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 smtClean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Title</a:t>
            </a:r>
            <a:endParaRPr lang="en-US" sz="3600" dirty="0">
              <a:solidFill>
                <a:srgbClr val="C1272D"/>
              </a:solidFill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16FC27E-510D-649B-E0F4-EC64C8D57D66}"/>
              </a:ext>
            </a:extLst>
          </p:cNvPr>
          <p:cNvSpPr txBox="1"/>
          <p:nvPr/>
        </p:nvSpPr>
        <p:spPr>
          <a:xfrm>
            <a:off x="9518605" y="3903951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Work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462358AA-8222-757E-DD5C-2E9C78DFF2D9}"/>
              </a:ext>
            </a:extLst>
          </p:cNvPr>
          <p:cNvSpPr/>
          <p:nvPr/>
        </p:nvSpPr>
        <p:spPr>
          <a:xfrm rot="7320000" flipH="1">
            <a:off x="-6118" y="-274824"/>
            <a:ext cx="3284676" cy="3412650"/>
          </a:xfrm>
          <a:custGeom>
            <a:avLst/>
            <a:gdLst/>
            <a:ahLst/>
            <a:cxnLst/>
            <a:rect l="l" t="t" r="r" b="b"/>
            <a:pathLst>
              <a:path w="3284676" h="3412650">
                <a:moveTo>
                  <a:pt x="3284676" y="0"/>
                </a:moveTo>
                <a:lnTo>
                  <a:pt x="0" y="0"/>
                </a:lnTo>
                <a:lnTo>
                  <a:pt x="0" y="3412650"/>
                </a:lnTo>
                <a:lnTo>
                  <a:pt x="3284676" y="3412650"/>
                </a:lnTo>
                <a:lnTo>
                  <a:pt x="32846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9BCDBE7A-B419-33AF-51E4-0CB2B7996559}"/>
              </a:ext>
            </a:extLst>
          </p:cNvPr>
          <p:cNvSpPr txBox="1"/>
          <p:nvPr/>
        </p:nvSpPr>
        <p:spPr>
          <a:xfrm>
            <a:off x="9458612" y="7715817"/>
            <a:ext cx="256975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600" dirty="0" smtClean="0">
                <a:solidFill>
                  <a:srgbClr val="E9BB6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Model</a:t>
            </a:r>
            <a:endParaRPr lang="en-US" sz="3600" dirty="0">
              <a:solidFill>
                <a:srgbClr val="E9BB6D"/>
              </a:solidFill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890723-C8BF-82BD-479F-833CD7B3C90C}"/>
              </a:ext>
            </a:extLst>
          </p:cNvPr>
          <p:cNvSpPr txBox="1"/>
          <p:nvPr/>
        </p:nvSpPr>
        <p:spPr>
          <a:xfrm>
            <a:off x="281399" y="5882892"/>
            <a:ext cx="4768563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Author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7C5E6A-D13C-9F97-151A-51B759235494}"/>
              </a:ext>
            </a:extLst>
          </p:cNvPr>
          <p:cNvSpPr txBox="1"/>
          <p:nvPr/>
        </p:nvSpPr>
        <p:spPr>
          <a:xfrm>
            <a:off x="1448153" y="7227531"/>
            <a:ext cx="3796899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5350"/>
              </a:lnSpc>
              <a:defRPr/>
            </a:pPr>
            <a:r>
              <a:rPr lang="en-US" sz="3600" dirty="0">
                <a:solidFill>
                  <a:srgbClr val="C1272D"/>
                </a:solidFill>
                <a:latin typeface="Aharoni" panose="02010803020104030203" pitchFamily="2" charset="-79"/>
                <a:ea typeface="Hibernate"/>
                <a:cs typeface="Aharoni" panose="02010803020104030203" pitchFamily="2" charset="-79"/>
                <a:sym typeface="Hibernate"/>
              </a:rPr>
              <a:t> Dataset Used: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C1272D"/>
              </a:solidFill>
              <a:effectLst/>
              <a:uLnTx/>
              <a:uFillTx/>
              <a:latin typeface="Aharoni" panose="02010803020104030203" pitchFamily="2" charset="-79"/>
              <a:ea typeface="Hibernate"/>
              <a:cs typeface="Aharoni" panose="02010803020104030203" pitchFamily="2" charset="-79"/>
              <a:sym typeface="Hibernat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85EBF8-3F5F-350B-2136-FEF8785B0E5F}"/>
              </a:ext>
            </a:extLst>
          </p:cNvPr>
          <p:cNvSpPr txBox="1"/>
          <p:nvPr/>
        </p:nvSpPr>
        <p:spPr>
          <a:xfrm>
            <a:off x="2069449" y="4483074"/>
            <a:ext cx="6278590" cy="1819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ea typeface="Quicksand Bold"/>
                <a:cs typeface="Aharoni" panose="02010803020104030203" pitchFamily="2" charset="-79"/>
                <a:sym typeface="Quicksand Bold"/>
              </a:rPr>
              <a:t>Utilizing Machine Learning for Sentiment Analysis of IMDb Movie Review Data [2023]</a:t>
            </a:r>
          </a:p>
          <a:p>
            <a:pPr>
              <a:lnSpc>
                <a:spcPts val="3360"/>
              </a:lnSpc>
            </a:pPr>
            <a:endParaRPr lang="en-US" sz="2400" dirty="0">
              <a:solidFill>
                <a:schemeClr val="accent2"/>
              </a:solidFill>
              <a:latin typeface="Aharoni" panose="02010803020104030203" pitchFamily="2" charset="-79"/>
              <a:ea typeface="Quicksand Bold"/>
              <a:cs typeface="Aharoni" panose="02010803020104030203" pitchFamily="2" charset="-79"/>
              <a:sym typeface="Quicksand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90490E-439C-FB1A-BE66-DEE6FD7667D5}"/>
              </a:ext>
            </a:extLst>
          </p:cNvPr>
          <p:cNvSpPr txBox="1"/>
          <p:nvPr/>
        </p:nvSpPr>
        <p:spPr>
          <a:xfrm>
            <a:off x="2045765" y="6613971"/>
            <a:ext cx="11122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Ubaid Mohamed Dahir, Faisal Kevin Alkindy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B931FA-7000-21D4-5F88-3B30FCDFFBA6}"/>
              </a:ext>
            </a:extLst>
          </p:cNvPr>
          <p:cNvSpPr txBox="1"/>
          <p:nvPr/>
        </p:nvSpPr>
        <p:spPr>
          <a:xfrm>
            <a:off x="2074286" y="8052448"/>
            <a:ext cx="5926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IMDb Movie Reviews (10,000 Data)</a:t>
            </a:r>
          </a:p>
        </p:txBody>
      </p:sp>
    </p:spTree>
    <p:extLst>
      <p:ext uri="{BB962C8B-B14F-4D97-AF65-F5344CB8AC3E}">
        <p14:creationId xmlns:p14="http://schemas.microsoft.com/office/powerpoint/2010/main" val="37762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1680</Words>
  <Application>Microsoft Office PowerPoint</Application>
  <PresentationFormat>Custom</PresentationFormat>
  <Paragraphs>376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Calibri</vt:lpstr>
      <vt:lpstr>Hibernate</vt:lpstr>
      <vt:lpstr>Times New Roman</vt:lpstr>
      <vt:lpstr>Vrinda</vt:lpstr>
      <vt:lpstr>Quicksand Bold</vt:lpstr>
      <vt:lpstr>Symbol</vt:lpstr>
      <vt:lpstr>Aharoni</vt:lpstr>
      <vt:lpstr>Arial</vt:lpstr>
      <vt:lpstr>Boulder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Short Film Educational Presentation in Dark Blue Yellow Textured Flat Graphic Style</dc:title>
  <dc:creator>Sanjana Akhter</dc:creator>
  <cp:lastModifiedBy>user</cp:lastModifiedBy>
  <cp:revision>82</cp:revision>
  <dcterms:created xsi:type="dcterms:W3CDTF">2006-08-16T00:00:00Z</dcterms:created>
  <dcterms:modified xsi:type="dcterms:W3CDTF">2025-12-07T17:43:26Z</dcterms:modified>
  <dc:identifier>DAGrzfMi-D0</dc:identifier>
</cp:coreProperties>
</file>